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85" r:id="rId3"/>
    <p:sldId id="287" r:id="rId4"/>
    <p:sldId id="286" r:id="rId5"/>
    <p:sldId id="791" r:id="rId6"/>
    <p:sldId id="792" r:id="rId7"/>
    <p:sldId id="601" r:id="rId8"/>
    <p:sldId id="262" r:id="rId9"/>
    <p:sldId id="789" r:id="rId10"/>
    <p:sldId id="790" r:id="rId11"/>
    <p:sldId id="793" r:id="rId12"/>
    <p:sldId id="794" r:id="rId13"/>
    <p:sldId id="795" r:id="rId14"/>
    <p:sldId id="788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B7FF"/>
    <a:srgbClr val="FFAB7C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817" autoAdjust="0"/>
  </p:normalViewPr>
  <p:slideViewPr>
    <p:cSldViewPr snapToGrid="0">
      <p:cViewPr varScale="1">
        <p:scale>
          <a:sx n="110" d="100"/>
          <a:sy n="110" d="100"/>
        </p:scale>
        <p:origin x="162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F4B8-929C-445E-B57F-35D5B622153E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CD2DF-2B55-4632-A6F1-AAF9AB27D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3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칼리브레이션을</a:t>
            </a:r>
            <a:r>
              <a:rPr lang="ko-KR" altLang="en-US" dirty="0"/>
              <a:t> 위해서 </a:t>
            </a:r>
            <a:endParaRPr lang="en-US" altLang="ko-KR" dirty="0"/>
          </a:p>
          <a:p>
            <a:r>
              <a:rPr lang="ko-KR" altLang="en-US" dirty="0"/>
              <a:t>라벨 </a:t>
            </a:r>
            <a:r>
              <a:rPr lang="ko-KR" altLang="en-US" dirty="0" err="1"/>
              <a:t>스무딩을</a:t>
            </a:r>
            <a:r>
              <a:rPr lang="ko-KR" altLang="en-US" dirty="0"/>
              <a:t> 실시함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라벨 </a:t>
            </a:r>
            <a:r>
              <a:rPr lang="ko-KR" altLang="en-US" baseline="0" dirty="0" err="1"/>
              <a:t>스무딩을</a:t>
            </a:r>
            <a:r>
              <a:rPr lang="ko-KR" altLang="en-US" baseline="0" dirty="0"/>
              <a:t> 위한 구체적 </a:t>
            </a:r>
            <a:r>
              <a:rPr lang="ko-KR" altLang="en-US" baseline="0" dirty="0" err="1"/>
              <a:t>스코어링은</a:t>
            </a:r>
            <a:r>
              <a:rPr lang="ko-KR" altLang="en-US" baseline="0" dirty="0"/>
              <a:t> 박영진 박사과정의 논문에서 </a:t>
            </a:r>
            <a:r>
              <a:rPr lang="en-US" altLang="ko-KR" baseline="0" dirty="0"/>
              <a:t>refer</a:t>
            </a:r>
            <a:r>
              <a:rPr lang="ko-KR" altLang="en-US" baseline="0" dirty="0"/>
              <a:t>함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2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칼리브레이션을</a:t>
            </a:r>
            <a:r>
              <a:rPr lang="ko-KR" altLang="en-US" dirty="0"/>
              <a:t> 위해서 </a:t>
            </a:r>
            <a:endParaRPr lang="en-US" altLang="ko-KR" dirty="0"/>
          </a:p>
          <a:p>
            <a:r>
              <a:rPr lang="ko-KR" altLang="en-US" dirty="0"/>
              <a:t>라벨 </a:t>
            </a:r>
            <a:r>
              <a:rPr lang="ko-KR" altLang="en-US" dirty="0" err="1"/>
              <a:t>스무딩을</a:t>
            </a:r>
            <a:r>
              <a:rPr lang="ko-KR" altLang="en-US" dirty="0"/>
              <a:t> 실시함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라벨 </a:t>
            </a:r>
            <a:r>
              <a:rPr lang="ko-KR" altLang="en-US" baseline="0" dirty="0" err="1"/>
              <a:t>스무딩을</a:t>
            </a:r>
            <a:r>
              <a:rPr lang="ko-KR" altLang="en-US" baseline="0" dirty="0"/>
              <a:t> 위한 구체적 </a:t>
            </a:r>
            <a:r>
              <a:rPr lang="ko-KR" altLang="en-US" baseline="0" dirty="0" err="1"/>
              <a:t>스코어링은</a:t>
            </a:r>
            <a:r>
              <a:rPr lang="ko-KR" altLang="en-US" baseline="0" dirty="0"/>
              <a:t> 박영진 박사과정의 논문에서 </a:t>
            </a:r>
            <a:r>
              <a:rPr lang="en-US" altLang="ko-KR" baseline="0" dirty="0"/>
              <a:t>refer</a:t>
            </a:r>
            <a:r>
              <a:rPr lang="ko-KR" altLang="en-US" baseline="0" dirty="0"/>
              <a:t>함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3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칼리브레이션을</a:t>
            </a:r>
            <a:r>
              <a:rPr lang="ko-KR" altLang="en-US" dirty="0"/>
              <a:t> 위해서 </a:t>
            </a:r>
            <a:endParaRPr lang="en-US" altLang="ko-KR" dirty="0"/>
          </a:p>
          <a:p>
            <a:r>
              <a:rPr lang="ko-KR" altLang="en-US" dirty="0"/>
              <a:t>라벨 </a:t>
            </a:r>
            <a:r>
              <a:rPr lang="ko-KR" altLang="en-US" dirty="0" err="1"/>
              <a:t>스무딩을</a:t>
            </a:r>
            <a:r>
              <a:rPr lang="ko-KR" altLang="en-US" dirty="0"/>
              <a:t> 실시함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라벨 </a:t>
            </a:r>
            <a:r>
              <a:rPr lang="ko-KR" altLang="en-US" baseline="0" dirty="0" err="1"/>
              <a:t>스무딩을</a:t>
            </a:r>
            <a:r>
              <a:rPr lang="ko-KR" altLang="en-US" baseline="0" dirty="0"/>
              <a:t> 위한 구체적 </a:t>
            </a:r>
            <a:r>
              <a:rPr lang="ko-KR" altLang="en-US" baseline="0" dirty="0" err="1"/>
              <a:t>스코어링은</a:t>
            </a:r>
            <a:r>
              <a:rPr lang="ko-KR" altLang="en-US" baseline="0" dirty="0"/>
              <a:t> 박영진 박사과정의 논문에서 </a:t>
            </a:r>
            <a:r>
              <a:rPr lang="en-US" altLang="ko-KR" baseline="0" dirty="0"/>
              <a:t>refer</a:t>
            </a:r>
            <a:r>
              <a:rPr lang="ko-KR" altLang="en-US" baseline="0" dirty="0"/>
              <a:t>함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8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칼리브레이션을</a:t>
            </a:r>
            <a:r>
              <a:rPr lang="ko-KR" altLang="en-US" dirty="0"/>
              <a:t> 위해서 </a:t>
            </a:r>
            <a:endParaRPr lang="en-US" altLang="ko-KR" dirty="0"/>
          </a:p>
          <a:p>
            <a:r>
              <a:rPr lang="ko-KR" altLang="en-US" dirty="0"/>
              <a:t>라벨 </a:t>
            </a:r>
            <a:r>
              <a:rPr lang="ko-KR" altLang="en-US" dirty="0" err="1"/>
              <a:t>스무딩을</a:t>
            </a:r>
            <a:r>
              <a:rPr lang="ko-KR" altLang="en-US" dirty="0"/>
              <a:t> 실시함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라벨 </a:t>
            </a:r>
            <a:r>
              <a:rPr lang="ko-KR" altLang="en-US" baseline="0" dirty="0" err="1"/>
              <a:t>스무딩을</a:t>
            </a:r>
            <a:r>
              <a:rPr lang="ko-KR" altLang="en-US" baseline="0" dirty="0"/>
              <a:t> 위한 구체적 </a:t>
            </a:r>
            <a:r>
              <a:rPr lang="ko-KR" altLang="en-US" baseline="0" dirty="0" err="1"/>
              <a:t>스코어링은</a:t>
            </a:r>
            <a:r>
              <a:rPr lang="ko-KR" altLang="en-US" baseline="0" dirty="0"/>
              <a:t> 박영진 박사과정의 논문에서 </a:t>
            </a:r>
            <a:r>
              <a:rPr lang="en-US" altLang="ko-KR" baseline="0" dirty="0"/>
              <a:t>refer</a:t>
            </a:r>
            <a:r>
              <a:rPr lang="ko-KR" altLang="en-US" baseline="0" dirty="0"/>
              <a:t>함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96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71E0A-1BA3-4611-A482-36D38AFCB11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420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1346200"/>
            <a:ext cx="4845050" cy="363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1588" y="5182759"/>
            <a:ext cx="5372696" cy="424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dirty="0"/>
              <a:t>Recommendation module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 err="1"/>
              <a:t>주요</a:t>
            </a:r>
            <a:r>
              <a:rPr lang="en-US" sz="1400" b="1" dirty="0"/>
              <a:t> </a:t>
            </a:r>
            <a:r>
              <a:rPr lang="en-US" sz="1400" b="1" dirty="0" err="1"/>
              <a:t>역할</a:t>
            </a:r>
            <a:r>
              <a:rPr lang="en-US" sz="1400" b="1" dirty="0"/>
              <a:t>: </a:t>
            </a:r>
            <a:r>
              <a:rPr lang="en-US" sz="1400" b="1" dirty="0" err="1"/>
              <a:t>oracle에게</a:t>
            </a:r>
            <a:r>
              <a:rPr lang="en-US" sz="1400" b="1" dirty="0"/>
              <a:t> </a:t>
            </a:r>
            <a:r>
              <a:rPr lang="en-US" sz="1400" b="1" dirty="0" err="1"/>
              <a:t>학습이</a:t>
            </a:r>
            <a:r>
              <a:rPr lang="en-US" sz="1400" b="1" dirty="0"/>
              <a:t> </a:t>
            </a:r>
            <a:r>
              <a:rPr lang="en-US" sz="1400" b="1" dirty="0" err="1"/>
              <a:t>필요한</a:t>
            </a:r>
            <a:r>
              <a:rPr lang="en-US" sz="1400" b="1" dirty="0"/>
              <a:t> </a:t>
            </a:r>
            <a:r>
              <a:rPr lang="en-US" sz="1400" b="1" dirty="0" err="1"/>
              <a:t>이미지를</a:t>
            </a:r>
            <a:r>
              <a:rPr lang="en-US" sz="1400" b="1" dirty="0"/>
              <a:t> </a:t>
            </a:r>
            <a:r>
              <a:rPr lang="en-US" sz="1400" b="1" dirty="0" err="1"/>
              <a:t>추천해</a:t>
            </a:r>
            <a:r>
              <a:rPr lang="en-US" sz="1400" b="1" dirty="0"/>
              <a:t> </a:t>
            </a:r>
            <a:r>
              <a:rPr lang="en-US" sz="1400" b="1" dirty="0" err="1"/>
              <a:t>주는</a:t>
            </a:r>
            <a:r>
              <a:rPr lang="en-US" sz="1400" b="1" dirty="0"/>
              <a:t> </a:t>
            </a:r>
            <a:r>
              <a:rPr lang="en-US" sz="1400" b="1" dirty="0" err="1"/>
              <a:t>모듈</a:t>
            </a:r>
            <a:r>
              <a:rPr lang="en-US" sz="1400" b="1" dirty="0"/>
              <a:t> </a:t>
            </a:r>
            <a:endParaRPr sz="14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dirty="0"/>
              <a:t>Patch generator module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 err="1"/>
              <a:t>주요</a:t>
            </a:r>
            <a:r>
              <a:rPr lang="en-US" sz="1400" b="1" dirty="0"/>
              <a:t> </a:t>
            </a:r>
            <a:r>
              <a:rPr lang="en-US" sz="1400" b="1" dirty="0" err="1"/>
              <a:t>역할</a:t>
            </a:r>
            <a:r>
              <a:rPr lang="en-US" sz="1400" b="1" dirty="0"/>
              <a:t>: </a:t>
            </a:r>
            <a:r>
              <a:rPr lang="en-US" sz="1400" b="1" dirty="0" err="1"/>
              <a:t>oracle에</a:t>
            </a:r>
            <a:r>
              <a:rPr lang="en-US" sz="1400" b="1" dirty="0"/>
              <a:t> </a:t>
            </a:r>
            <a:r>
              <a:rPr lang="en-US" sz="1400" b="1" dirty="0" err="1"/>
              <a:t>의해서</a:t>
            </a:r>
            <a:r>
              <a:rPr lang="en-US" sz="1400" b="1" dirty="0"/>
              <a:t> </a:t>
            </a:r>
            <a:r>
              <a:rPr lang="en-US" sz="1400" b="1" dirty="0" err="1"/>
              <a:t>선택된</a:t>
            </a:r>
            <a:r>
              <a:rPr lang="en-US" sz="1400" b="1" dirty="0"/>
              <a:t> </a:t>
            </a:r>
            <a:r>
              <a:rPr lang="en-US" sz="1400" b="1" dirty="0" err="1"/>
              <a:t>이미지를</a:t>
            </a:r>
            <a:r>
              <a:rPr lang="en-US" sz="1400" b="1" dirty="0"/>
              <a:t> </a:t>
            </a:r>
            <a:r>
              <a:rPr lang="en-US" sz="1400" b="1" dirty="0" err="1"/>
              <a:t>패치</a:t>
            </a:r>
            <a:r>
              <a:rPr lang="en-US" sz="1400" b="1" dirty="0"/>
              <a:t> </a:t>
            </a:r>
            <a:r>
              <a:rPr lang="en-US" sz="1400" b="1" dirty="0" err="1"/>
              <a:t>이미지로</a:t>
            </a:r>
            <a:r>
              <a:rPr lang="en-US" sz="1400" b="1" dirty="0"/>
              <a:t> </a:t>
            </a:r>
            <a:r>
              <a:rPr lang="en-US" sz="1400" b="1" dirty="0" err="1"/>
              <a:t>생성하는</a:t>
            </a:r>
            <a:r>
              <a:rPr lang="en-US" sz="1400" b="1" dirty="0"/>
              <a:t> </a:t>
            </a:r>
            <a:r>
              <a:rPr lang="en-US" sz="1400" b="1" dirty="0" err="1"/>
              <a:t>모듈</a:t>
            </a:r>
            <a:endParaRPr sz="1400" b="1" dirty="0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dirty="0"/>
              <a:t>Patch classifier train module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 err="1"/>
              <a:t>LossDiff</a:t>
            </a:r>
            <a:r>
              <a:rPr lang="en-US" sz="1400" b="1" dirty="0"/>
              <a:t> : </a:t>
            </a:r>
            <a:endParaRPr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 err="1"/>
              <a:t>주요</a:t>
            </a:r>
            <a:r>
              <a:rPr lang="en-US" sz="1400" b="1" dirty="0"/>
              <a:t> </a:t>
            </a:r>
            <a:r>
              <a:rPr lang="en-US" sz="1400" b="1" dirty="0" err="1"/>
              <a:t>역할</a:t>
            </a:r>
            <a:r>
              <a:rPr lang="en-US" sz="1400" b="1" dirty="0"/>
              <a:t> : noisy-label</a:t>
            </a:r>
            <a:r>
              <a:rPr lang="en-US" sz="1400" dirty="0"/>
              <a:t> 및 </a:t>
            </a:r>
            <a:r>
              <a:rPr lang="en-US" sz="1400" b="1" dirty="0"/>
              <a:t>noise-data</a:t>
            </a:r>
            <a:r>
              <a:rPr lang="en-US" sz="1400" dirty="0"/>
              <a:t> </a:t>
            </a:r>
            <a:r>
              <a:rPr lang="en-US" sz="1400" dirty="0" err="1"/>
              <a:t>처리의</a:t>
            </a:r>
            <a:r>
              <a:rPr lang="en-US" sz="1400" dirty="0"/>
              <a:t> </a:t>
            </a:r>
            <a:r>
              <a:rPr lang="en-US" sz="1400" dirty="0" err="1"/>
              <a:t>목적</a:t>
            </a:r>
            <a:r>
              <a:rPr lang="en-US" sz="1400" dirty="0"/>
              <a:t> </a:t>
            </a:r>
            <a:endParaRPr sz="14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/>
              <a:t>AL </a:t>
            </a:r>
            <a:r>
              <a:rPr lang="en-US" sz="1400" b="1" dirty="0" err="1"/>
              <a:t>system의</a:t>
            </a:r>
            <a:r>
              <a:rPr lang="en-US" sz="1400" b="1" dirty="0"/>
              <a:t> </a:t>
            </a:r>
            <a:r>
              <a:rPr lang="en-US" sz="1400" b="1" dirty="0" err="1"/>
              <a:t>특수성</a:t>
            </a:r>
            <a:r>
              <a:rPr lang="en-US" sz="1400" b="1" dirty="0"/>
              <a:t>:</a:t>
            </a:r>
            <a:endParaRPr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/>
              <a:t>AL </a:t>
            </a:r>
            <a:r>
              <a:rPr lang="en-US" sz="1400" dirty="0" err="1"/>
              <a:t>추가될</a:t>
            </a:r>
            <a:r>
              <a:rPr lang="en-US" sz="1400" dirty="0"/>
              <a:t> </a:t>
            </a:r>
            <a:r>
              <a:rPr lang="en-US" sz="1400" dirty="0" err="1"/>
              <a:t>데이터는</a:t>
            </a:r>
            <a:r>
              <a:rPr lang="en-US" sz="1400" dirty="0"/>
              <a:t> noise </a:t>
            </a:r>
            <a:r>
              <a:rPr lang="en-US" sz="1400" dirty="0" err="1"/>
              <a:t>발생</a:t>
            </a:r>
            <a:r>
              <a:rPr lang="en-US" sz="1400" dirty="0"/>
              <a:t> </a:t>
            </a:r>
            <a:r>
              <a:rPr lang="en-US" sz="1400" dirty="0" err="1"/>
              <a:t>가능성이</a:t>
            </a:r>
            <a:r>
              <a:rPr lang="en-US" sz="1400" dirty="0"/>
              <a:t> </a:t>
            </a:r>
            <a:r>
              <a:rPr lang="en-US" sz="1400" dirty="0" err="1"/>
              <a:t>현저히</a:t>
            </a:r>
            <a:r>
              <a:rPr lang="en-US" sz="1400" dirty="0"/>
              <a:t> </a:t>
            </a:r>
            <a:r>
              <a:rPr lang="en-US" sz="1400" dirty="0" err="1"/>
              <a:t>낮음</a:t>
            </a:r>
            <a:r>
              <a:rPr lang="en-US" sz="1400" dirty="0"/>
              <a:t> : </a:t>
            </a:r>
            <a:r>
              <a:rPr lang="en-US" sz="1400" dirty="0" err="1"/>
              <a:t>사실상</a:t>
            </a:r>
            <a:r>
              <a:rPr lang="en-US" sz="1400" dirty="0"/>
              <a:t> </a:t>
            </a:r>
            <a:r>
              <a:rPr lang="en-US" sz="1400" b="1" dirty="0" err="1"/>
              <a:t>전문의에</a:t>
            </a:r>
            <a:r>
              <a:rPr lang="en-US" sz="1400" b="1" dirty="0"/>
              <a:t> </a:t>
            </a:r>
            <a:r>
              <a:rPr lang="en-US" sz="1400" b="1" dirty="0" err="1"/>
              <a:t>의한</a:t>
            </a:r>
            <a:r>
              <a:rPr lang="en-US" sz="1400" b="1" dirty="0"/>
              <a:t> </a:t>
            </a:r>
            <a:r>
              <a:rPr lang="en-US" sz="1400" b="1" dirty="0" err="1"/>
              <a:t>전수</a:t>
            </a:r>
            <a:r>
              <a:rPr lang="en-US" sz="1400" b="1" dirty="0"/>
              <a:t> </a:t>
            </a:r>
            <a:r>
              <a:rPr lang="en-US" sz="1400" b="1" dirty="0" err="1"/>
              <a:t>검사</a:t>
            </a:r>
            <a:endParaRPr sz="1400" b="1"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/>
              <a:t>D/M case: </a:t>
            </a:r>
            <a:r>
              <a:rPr lang="en-US" sz="1400" dirty="0" err="1"/>
              <a:t>전수</a:t>
            </a:r>
            <a:r>
              <a:rPr lang="en-US" sz="1400" dirty="0"/>
              <a:t> </a:t>
            </a:r>
            <a:r>
              <a:rPr lang="en-US" sz="1400" dirty="0" err="1"/>
              <a:t>검사에</a:t>
            </a:r>
            <a:r>
              <a:rPr lang="en-US" sz="1400" dirty="0"/>
              <a:t> </a:t>
            </a:r>
            <a:r>
              <a:rPr lang="en-US" sz="1400" dirty="0" err="1"/>
              <a:t>가까운</a:t>
            </a:r>
            <a:r>
              <a:rPr lang="en-US" sz="1400" dirty="0"/>
              <a:t> </a:t>
            </a:r>
            <a:r>
              <a:rPr lang="en-US" sz="1400" dirty="0" err="1"/>
              <a:t>데이터가</a:t>
            </a:r>
            <a:r>
              <a:rPr lang="en-US" sz="1400" dirty="0"/>
              <a:t> </a:t>
            </a:r>
            <a:r>
              <a:rPr lang="en-US" sz="1400" dirty="0" err="1"/>
              <a:t>추가될</a:t>
            </a:r>
            <a:r>
              <a:rPr lang="en-US" sz="1400" dirty="0"/>
              <a:t> </a:t>
            </a:r>
            <a:r>
              <a:rPr lang="en-US" sz="1400" dirty="0" err="1"/>
              <a:t>예정</a:t>
            </a:r>
            <a:endParaRPr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/>
              <a:t>N case:  </a:t>
            </a:r>
            <a:r>
              <a:rPr lang="en-US" sz="1400" b="1" dirty="0" err="1"/>
              <a:t>일부</a:t>
            </a:r>
            <a:r>
              <a:rPr lang="en-US" sz="1400" b="1" dirty="0"/>
              <a:t> </a:t>
            </a:r>
            <a:r>
              <a:rPr lang="en-US" sz="1400" b="1" dirty="0" err="1"/>
              <a:t>데이터의</a:t>
            </a:r>
            <a:r>
              <a:rPr lang="en-US" sz="1400" b="1" dirty="0"/>
              <a:t> </a:t>
            </a:r>
            <a:r>
              <a:rPr lang="en-US" sz="1400" b="1" dirty="0" err="1"/>
              <a:t>자동</a:t>
            </a:r>
            <a:r>
              <a:rPr lang="en-US" sz="1400" b="1" dirty="0"/>
              <a:t> </a:t>
            </a:r>
            <a:r>
              <a:rPr lang="en-US" sz="1400" b="1" dirty="0" err="1"/>
              <a:t>선택이</a:t>
            </a:r>
            <a:r>
              <a:rPr lang="en-US" sz="1400" b="1" dirty="0"/>
              <a:t> </a:t>
            </a:r>
            <a:r>
              <a:rPr lang="en-US" sz="1400" b="1" dirty="0" err="1"/>
              <a:t>발생함</a:t>
            </a:r>
            <a:r>
              <a:rPr lang="en-US" sz="1400" b="1" dirty="0"/>
              <a:t> – noise-data(</a:t>
            </a:r>
            <a:r>
              <a:rPr lang="en-US" sz="1400" b="1" dirty="0" err="1"/>
              <a:t>일부</a:t>
            </a:r>
            <a:r>
              <a:rPr lang="en-US" sz="1400" b="1" dirty="0"/>
              <a:t>, </a:t>
            </a:r>
            <a:r>
              <a:rPr lang="en-US" sz="1400" b="1" dirty="0" err="1"/>
              <a:t>알고리즘</a:t>
            </a:r>
            <a:r>
              <a:rPr lang="en-US" sz="1400" b="1" dirty="0"/>
              <a:t> </a:t>
            </a:r>
            <a:r>
              <a:rPr lang="en-US" sz="1400" b="1" dirty="0" err="1"/>
              <a:t>버그</a:t>
            </a:r>
            <a:r>
              <a:rPr lang="en-US" sz="1400" b="1" dirty="0"/>
              <a:t>)/ noisy-label(X)</a:t>
            </a:r>
            <a:endParaRPr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/>
              <a:t>** </a:t>
            </a:r>
            <a:r>
              <a:rPr lang="en-US" sz="1400" b="1" dirty="0" err="1"/>
              <a:t>기존</a:t>
            </a:r>
            <a:r>
              <a:rPr lang="en-US" sz="1400" b="1" dirty="0"/>
              <a:t> </a:t>
            </a:r>
            <a:r>
              <a:rPr lang="en-US" sz="1400" b="1" dirty="0" err="1"/>
              <a:t>방식으로</a:t>
            </a:r>
            <a:r>
              <a:rPr lang="en-US" sz="1400" b="1" dirty="0"/>
              <a:t> WSI </a:t>
            </a:r>
            <a:r>
              <a:rPr lang="en-US" sz="1400" b="1" dirty="0" err="1"/>
              <a:t>이미지를</a:t>
            </a:r>
            <a:r>
              <a:rPr lang="en-US" sz="1400" b="1" dirty="0"/>
              <a:t> </a:t>
            </a:r>
            <a:r>
              <a:rPr lang="en-US" sz="1400" b="1" dirty="0" err="1"/>
              <a:t>추가해야</a:t>
            </a:r>
            <a:r>
              <a:rPr lang="en-US" sz="1400" b="1" dirty="0"/>
              <a:t> </a:t>
            </a:r>
            <a:r>
              <a:rPr lang="en-US" sz="1400" b="1" dirty="0" err="1"/>
              <a:t>하는</a:t>
            </a:r>
            <a:r>
              <a:rPr lang="en-US" sz="1400" b="1" dirty="0"/>
              <a:t> </a:t>
            </a:r>
            <a:r>
              <a:rPr lang="en-US" sz="1400" b="1" dirty="0" err="1"/>
              <a:t>경우에</a:t>
            </a:r>
            <a:r>
              <a:rPr lang="en-US" sz="1400" b="1" dirty="0"/>
              <a:t> </a:t>
            </a:r>
            <a:r>
              <a:rPr lang="en-US" sz="1400" b="1" dirty="0" err="1"/>
              <a:t>LossDiff</a:t>
            </a:r>
            <a:r>
              <a:rPr lang="en-US" sz="1400" b="1" dirty="0"/>
              <a:t> </a:t>
            </a:r>
            <a:r>
              <a:rPr lang="en-US" sz="1400" b="1" dirty="0" err="1"/>
              <a:t>작동</a:t>
            </a:r>
            <a:r>
              <a:rPr lang="en-US" sz="1400" b="1" dirty="0"/>
              <a:t> </a:t>
            </a:r>
            <a:r>
              <a:rPr lang="en-US" sz="1400" b="1" dirty="0" err="1"/>
              <a:t>필요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WSI classifier train module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 err="1"/>
              <a:t>Feature_cube</a:t>
            </a:r>
            <a:r>
              <a:rPr lang="en-US" sz="1400" b="1" dirty="0"/>
              <a:t> : </a:t>
            </a:r>
            <a:endParaRPr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dirty="0"/>
              <a:t> </a:t>
            </a:r>
            <a:r>
              <a:rPr lang="en-US" sz="1400" dirty="0" err="1"/>
              <a:t>Feature_cube의</a:t>
            </a:r>
            <a:r>
              <a:rPr lang="en-US" sz="1400" dirty="0"/>
              <a:t> </a:t>
            </a:r>
            <a:r>
              <a:rPr lang="en-US" sz="1400" dirty="0" err="1"/>
              <a:t>경우</a:t>
            </a:r>
            <a:r>
              <a:rPr lang="en-US" sz="1400" dirty="0"/>
              <a:t> 큰 </a:t>
            </a:r>
            <a:r>
              <a:rPr lang="en-US" sz="1400" dirty="0" err="1"/>
              <a:t>이슈</a:t>
            </a:r>
            <a:r>
              <a:rPr lang="en-US" sz="1400" dirty="0"/>
              <a:t> </a:t>
            </a:r>
            <a:r>
              <a:rPr lang="en-US" sz="1400" dirty="0" err="1"/>
              <a:t>사항은</a:t>
            </a:r>
            <a:r>
              <a:rPr lang="en-US" sz="1400" dirty="0"/>
              <a:t> </a:t>
            </a:r>
            <a:r>
              <a:rPr lang="en-US" sz="1400" dirty="0" err="1"/>
              <a:t>없는</a:t>
            </a:r>
            <a:r>
              <a:rPr lang="en-US" sz="1400" dirty="0"/>
              <a:t> </a:t>
            </a:r>
            <a:r>
              <a:rPr lang="en-US" sz="1400" dirty="0" err="1"/>
              <a:t>것으로</a:t>
            </a:r>
            <a:r>
              <a:rPr lang="en-US" sz="1400" dirty="0"/>
              <a:t> </a:t>
            </a:r>
            <a:r>
              <a:rPr lang="en-US" sz="1400" dirty="0" err="1"/>
              <a:t>확인</a:t>
            </a:r>
            <a:endParaRPr sz="1400" dirty="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 err="1"/>
              <a:t>모듈이</a:t>
            </a:r>
            <a:r>
              <a:rPr lang="en-US" sz="1400" dirty="0"/>
              <a:t> </a:t>
            </a:r>
            <a:r>
              <a:rPr lang="en-US" sz="1400" dirty="0" err="1"/>
              <a:t>학습</a:t>
            </a:r>
            <a:r>
              <a:rPr lang="en-US" sz="1400" dirty="0"/>
              <a:t> </a:t>
            </a:r>
            <a:r>
              <a:rPr lang="en-US" sz="1400" dirty="0" err="1"/>
              <a:t>대상</a:t>
            </a:r>
            <a:r>
              <a:rPr lang="en-US" sz="1400" dirty="0"/>
              <a:t> </a:t>
            </a:r>
            <a:r>
              <a:rPr lang="en-US" sz="1400" dirty="0" err="1"/>
              <a:t>기간에</a:t>
            </a:r>
            <a:r>
              <a:rPr lang="en-US" sz="1400" dirty="0"/>
              <a:t> </a:t>
            </a:r>
            <a:r>
              <a:rPr lang="en-US" sz="1400" dirty="0" err="1"/>
              <a:t>해당하는</a:t>
            </a:r>
            <a:r>
              <a:rPr lang="en-US" sz="1400" dirty="0"/>
              <a:t> 각 </a:t>
            </a:r>
            <a:r>
              <a:rPr lang="en-US" sz="1400" dirty="0" err="1"/>
              <a:t>folder를</a:t>
            </a:r>
            <a:r>
              <a:rPr lang="en-US" sz="1400" dirty="0"/>
              <a:t> </a:t>
            </a:r>
            <a:r>
              <a:rPr lang="en-US" sz="1400" dirty="0" err="1"/>
              <a:t>읽어와서</a:t>
            </a:r>
            <a:r>
              <a:rPr lang="en-US" sz="1400" dirty="0"/>
              <a:t> </a:t>
            </a:r>
            <a:r>
              <a:rPr lang="en-US" sz="1400" dirty="0" err="1"/>
              <a:t>학습할</a:t>
            </a:r>
            <a:r>
              <a:rPr lang="en-US" sz="1400" dirty="0"/>
              <a:t> </a:t>
            </a:r>
            <a:r>
              <a:rPr lang="en-US" sz="1400" dirty="0" err="1"/>
              <a:t>예정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04106" y="10229033"/>
            <a:ext cx="2910210" cy="54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3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2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7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0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5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CB0CA-D8B6-41F5-80C7-3A89BDD7284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722DC-E8D0-4B4B-9A43-BA0558ED2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1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1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슬라이드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Incremental learning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373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6F291868-CA56-4151-884D-EFC1C807CCAD}"/>
              </a:ext>
            </a:extLst>
          </p:cNvPr>
          <p:cNvSpPr/>
          <p:nvPr/>
        </p:nvSpPr>
        <p:spPr>
          <a:xfrm>
            <a:off x="213360" y="1371600"/>
            <a:ext cx="6431280" cy="571500"/>
          </a:xfrm>
          <a:custGeom>
            <a:avLst/>
            <a:gdLst>
              <a:gd name="connsiteX0" fmla="*/ 0 w 6431280"/>
              <a:gd name="connsiteY0" fmla="*/ 0 h 571500"/>
              <a:gd name="connsiteX1" fmla="*/ 6431280 w 6431280"/>
              <a:gd name="connsiteY1" fmla="*/ 0 h 571500"/>
              <a:gd name="connsiteX2" fmla="*/ 2506980 w 6431280"/>
              <a:gd name="connsiteY2" fmla="*/ 571500 h 571500"/>
              <a:gd name="connsiteX3" fmla="*/ 1935480 w 6431280"/>
              <a:gd name="connsiteY3" fmla="*/ 571500 h 571500"/>
              <a:gd name="connsiteX4" fmla="*/ 0 w 6431280"/>
              <a:gd name="connsiteY4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1280" h="571500">
                <a:moveTo>
                  <a:pt x="0" y="0"/>
                </a:moveTo>
                <a:lnTo>
                  <a:pt x="6431280" y="0"/>
                </a:lnTo>
                <a:lnTo>
                  <a:pt x="2506980" y="571500"/>
                </a:lnTo>
                <a:lnTo>
                  <a:pt x="1935480" y="571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8DA51C1-68DE-445E-858A-A582669FDCB9}"/>
              </a:ext>
            </a:extLst>
          </p:cNvPr>
          <p:cNvCxnSpPr/>
          <p:nvPr/>
        </p:nvCxnSpPr>
        <p:spPr>
          <a:xfrm>
            <a:off x="2407920" y="2019331"/>
            <a:ext cx="2606040" cy="1882140"/>
          </a:xfrm>
          <a:prstGeom prst="bentConnector3">
            <a:avLst>
              <a:gd name="adj1" fmla="val 1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149;p7">
            <a:extLst>
              <a:ext uri="{FF2B5EF4-FFF2-40B4-BE49-F238E27FC236}">
                <a16:creationId xmlns:a16="http://schemas.microsoft.com/office/drawing/2014/main" id="{5185E892-666A-40ED-8D02-9150F54361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8064" y="2395258"/>
            <a:ext cx="6236576" cy="365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6;p7">
            <a:extLst>
              <a:ext uri="{FF2B5EF4-FFF2-40B4-BE49-F238E27FC236}">
                <a16:creationId xmlns:a16="http://schemas.microsoft.com/office/drawing/2014/main" id="{03031D62-15B8-49E0-ACCD-761B94407E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267183"/>
            <a:ext cx="6848363" cy="111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629A5F5-F4F5-41C6-864F-478CD6FD81C0}"/>
              </a:ext>
            </a:extLst>
          </p:cNvPr>
          <p:cNvSpPr/>
          <p:nvPr/>
        </p:nvSpPr>
        <p:spPr>
          <a:xfrm>
            <a:off x="190500" y="2419524"/>
            <a:ext cx="4580934" cy="3920316"/>
          </a:xfrm>
          <a:prstGeom prst="roundRect">
            <a:avLst>
              <a:gd name="adj" fmla="val 519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165;p7">
            <a:extLst>
              <a:ext uri="{FF2B5EF4-FFF2-40B4-BE49-F238E27FC236}">
                <a16:creationId xmlns:a16="http://schemas.microsoft.com/office/drawing/2014/main" id="{FCEE391B-769D-4F8E-B770-798686802D1A}"/>
              </a:ext>
            </a:extLst>
          </p:cNvPr>
          <p:cNvSpPr/>
          <p:nvPr/>
        </p:nvSpPr>
        <p:spPr>
          <a:xfrm>
            <a:off x="2157585" y="1889059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65;p7">
            <a:extLst>
              <a:ext uri="{FF2B5EF4-FFF2-40B4-BE49-F238E27FC236}">
                <a16:creationId xmlns:a16="http://schemas.microsoft.com/office/drawing/2014/main" id="{7DAA3F27-570C-4E57-B7C2-D3D6D38BEA35}"/>
              </a:ext>
            </a:extLst>
          </p:cNvPr>
          <p:cNvSpPr/>
          <p:nvPr/>
        </p:nvSpPr>
        <p:spPr>
          <a:xfrm>
            <a:off x="2157585" y="1889059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7;p7">
            <a:extLst>
              <a:ext uri="{FF2B5EF4-FFF2-40B4-BE49-F238E27FC236}">
                <a16:creationId xmlns:a16="http://schemas.microsoft.com/office/drawing/2014/main" id="{7B685321-054B-49B4-96BA-F482D35E1171}"/>
              </a:ext>
            </a:extLst>
          </p:cNvPr>
          <p:cNvSpPr txBox="1"/>
          <p:nvPr/>
        </p:nvSpPr>
        <p:spPr>
          <a:xfrm>
            <a:off x="2140318" y="2019331"/>
            <a:ext cx="5678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Base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5134FF4-DA0E-4DC5-A686-6C471377694F}"/>
              </a:ext>
            </a:extLst>
          </p:cNvPr>
          <p:cNvSpPr/>
          <p:nvPr/>
        </p:nvSpPr>
        <p:spPr>
          <a:xfrm>
            <a:off x="4442460" y="2117896"/>
            <a:ext cx="1226820" cy="230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Patch Generator</a:t>
            </a:r>
          </a:p>
        </p:txBody>
      </p:sp>
    </p:spTree>
    <p:extLst>
      <p:ext uri="{BB962C8B-B14F-4D97-AF65-F5344CB8AC3E}">
        <p14:creationId xmlns:p14="http://schemas.microsoft.com/office/powerpoint/2010/main" val="257616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CE5586-7988-4D95-881D-99DA8BC35D88}"/>
              </a:ext>
            </a:extLst>
          </p:cNvPr>
          <p:cNvGrpSpPr/>
          <p:nvPr/>
        </p:nvGrpSpPr>
        <p:grpSpPr>
          <a:xfrm>
            <a:off x="2133590" y="2446161"/>
            <a:ext cx="1145153" cy="982839"/>
            <a:chOff x="2551798" y="3054407"/>
            <a:chExt cx="567873" cy="599266"/>
          </a:xfrm>
        </p:grpSpPr>
        <p:sp>
          <p:nvSpPr>
            <p:cNvPr id="13" name="Google Shape;165;p7">
              <a:extLst>
                <a:ext uri="{FF2B5EF4-FFF2-40B4-BE49-F238E27FC236}">
                  <a16:creationId xmlns:a16="http://schemas.microsoft.com/office/drawing/2014/main" id="{E1516870-7EF4-46FA-9BC1-3B2E8CD37BA8}"/>
                </a:ext>
              </a:extLst>
            </p:cNvPr>
            <p:cNvSpPr/>
            <p:nvPr/>
          </p:nvSpPr>
          <p:spPr>
            <a:xfrm>
              <a:off x="2569065" y="3054407"/>
              <a:ext cx="550606" cy="599266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6F9FC"/>
                </a:gs>
                <a:gs pos="100000">
                  <a:srgbClr val="7F7F7F"/>
                </a:gs>
              </a:gsLst>
              <a:lin ang="5400000" scaled="0"/>
            </a:gra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7;p7">
              <a:extLst>
                <a:ext uri="{FF2B5EF4-FFF2-40B4-BE49-F238E27FC236}">
                  <a16:creationId xmlns:a16="http://schemas.microsoft.com/office/drawing/2014/main" id="{4DABADDD-A644-4073-AF0B-65A7F24B727D}"/>
                </a:ext>
              </a:extLst>
            </p:cNvPr>
            <p:cNvSpPr txBox="1"/>
            <p:nvPr/>
          </p:nvSpPr>
          <p:spPr>
            <a:xfrm>
              <a:off x="2551798" y="3214760"/>
              <a:ext cx="567873" cy="3377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# 14</a:t>
              </a:r>
              <a:r>
                <a:rPr lang="en-US" altLang="ko-KR" sz="1600" kern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Server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Rcmd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patch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DF2CBB-3CCC-4869-8376-CA5C63FFFBFB}"/>
              </a:ext>
            </a:extLst>
          </p:cNvPr>
          <p:cNvSpPr txBox="1"/>
          <p:nvPr/>
        </p:nvSpPr>
        <p:spPr>
          <a:xfrm>
            <a:off x="1956875" y="3427428"/>
            <a:ext cx="1859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Slide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Patch x, y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Confidence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Oracle selection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37EDF0-09AD-4A12-95CC-6BE7DAF958C8}"/>
              </a:ext>
            </a:extLst>
          </p:cNvPr>
          <p:cNvSpPr txBox="1"/>
          <p:nvPr/>
        </p:nvSpPr>
        <p:spPr>
          <a:xfrm>
            <a:off x="474242" y="4337000"/>
            <a:ext cx="634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전문의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C187BD6-855F-452B-95C2-4A0F7992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10" y="2709152"/>
            <a:ext cx="1039137" cy="687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1A65F2-2496-412A-83D8-B0DE0B52CEBA}"/>
              </a:ext>
            </a:extLst>
          </p:cNvPr>
          <p:cNvSpPr txBox="1"/>
          <p:nvPr/>
        </p:nvSpPr>
        <p:spPr>
          <a:xfrm>
            <a:off x="-230245" y="3370085"/>
            <a:ext cx="2172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 patch classifier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" descr="Doctors - Doctor Flat Icon Png - Free Transparent PNG Clipart Images  Download">
            <a:extLst>
              <a:ext uri="{FF2B5EF4-FFF2-40B4-BE49-F238E27FC236}">
                <a16:creationId xmlns:a16="http://schemas.microsoft.com/office/drawing/2014/main" id="{CD6F1CC3-424E-43C1-B18E-4A37F79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1" t="7032" r="19561" b="7409"/>
          <a:stretch/>
        </p:blipFill>
        <p:spPr bwMode="auto">
          <a:xfrm>
            <a:off x="530257" y="3754421"/>
            <a:ext cx="522818" cy="522818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B13807-C99B-4D1B-B8C7-33000CFEBA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6" y="1850038"/>
            <a:ext cx="669084" cy="6690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F424652-1C5F-4D42-B42A-25AFEDA33C7E}"/>
              </a:ext>
            </a:extLst>
          </p:cNvPr>
          <p:cNvSpPr txBox="1"/>
          <p:nvPr/>
        </p:nvSpPr>
        <p:spPr>
          <a:xfrm>
            <a:off x="-297406" y="2462931"/>
            <a:ext cx="2172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Tile maker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539998E-BCFB-4069-A48A-C9BB0F62CE7F}"/>
              </a:ext>
            </a:extLst>
          </p:cNvPr>
          <p:cNvSpPr/>
          <p:nvPr/>
        </p:nvSpPr>
        <p:spPr>
          <a:xfrm>
            <a:off x="1385824" y="2072640"/>
            <a:ext cx="606352" cy="2523744"/>
          </a:xfrm>
          <a:custGeom>
            <a:avLst/>
            <a:gdLst>
              <a:gd name="connsiteX0" fmla="*/ 0 w 1316736"/>
              <a:gd name="connsiteY0" fmla="*/ 0 h 2523744"/>
              <a:gd name="connsiteX1" fmla="*/ 0 w 1316736"/>
              <a:gd name="connsiteY1" fmla="*/ 2523744 h 2523744"/>
              <a:gd name="connsiteX2" fmla="*/ 1292352 w 1316736"/>
              <a:gd name="connsiteY2" fmla="*/ 2157984 h 2523744"/>
              <a:gd name="connsiteX3" fmla="*/ 1316736 w 1316736"/>
              <a:gd name="connsiteY3" fmla="*/ 487680 h 2523744"/>
              <a:gd name="connsiteX4" fmla="*/ 0 w 1316736"/>
              <a:gd name="connsiteY4" fmla="*/ 0 h 252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6736" h="2523744">
                <a:moveTo>
                  <a:pt x="0" y="0"/>
                </a:moveTo>
                <a:lnTo>
                  <a:pt x="0" y="2523744"/>
                </a:lnTo>
                <a:lnTo>
                  <a:pt x="1292352" y="2157984"/>
                </a:lnTo>
                <a:lnTo>
                  <a:pt x="1316736" y="4876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6854E71-9531-40BB-AF87-BE8C5A11B558}"/>
              </a:ext>
            </a:extLst>
          </p:cNvPr>
          <p:cNvCxnSpPr>
            <a:cxnSpLocks/>
          </p:cNvCxnSpPr>
          <p:nvPr/>
        </p:nvCxnSpPr>
        <p:spPr>
          <a:xfrm>
            <a:off x="3290935" y="2936795"/>
            <a:ext cx="2069481" cy="198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B5E58C6-065E-48B9-AD01-3C726D4355E1}"/>
              </a:ext>
            </a:extLst>
          </p:cNvPr>
          <p:cNvSpPr/>
          <p:nvPr/>
        </p:nvSpPr>
        <p:spPr>
          <a:xfrm>
            <a:off x="3770508" y="2665698"/>
            <a:ext cx="1110333" cy="548075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Patch Generator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5235A88-70B0-43F5-A716-969D2DB20F6F}"/>
              </a:ext>
            </a:extLst>
          </p:cNvPr>
          <p:cNvGrpSpPr/>
          <p:nvPr/>
        </p:nvGrpSpPr>
        <p:grpSpPr>
          <a:xfrm>
            <a:off x="5179650" y="3897226"/>
            <a:ext cx="9898527" cy="685149"/>
            <a:chOff x="1021055" y="6098471"/>
            <a:chExt cx="9898527" cy="68514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B1DEE5A-DA57-49CA-A8C9-B53989499EF7}"/>
                </a:ext>
              </a:extLst>
            </p:cNvPr>
            <p:cNvSpPr/>
            <p:nvPr/>
          </p:nvSpPr>
          <p:spPr>
            <a:xfrm>
              <a:off x="1021055" y="6098471"/>
              <a:ext cx="989852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200" b="1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01A5ECB-FF39-4286-BE4B-13A3CB8A8189}"/>
                </a:ext>
              </a:extLst>
            </p:cNvPr>
            <p:cNvSpPr/>
            <p:nvPr/>
          </p:nvSpPr>
          <p:spPr>
            <a:xfrm>
              <a:off x="1033732" y="6113124"/>
              <a:ext cx="3567707" cy="670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40071D4-20C3-474A-AE77-7687BDC2F65D}"/>
                </a:ext>
              </a:extLst>
            </p:cNvPr>
            <p:cNvSpPr/>
            <p:nvPr/>
          </p:nvSpPr>
          <p:spPr>
            <a:xfrm>
              <a:off x="1034830" y="6232928"/>
              <a:ext cx="4572000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폴더 양식: 날짜/ </a:t>
              </a:r>
              <a:r>
                <a:rPr lang="ko-KR" altLang="en-US" sz="1100" dirty="0" err="1"/>
                <a:t>anatomy</a:t>
              </a:r>
              <a:r>
                <a:rPr lang="ko-KR" altLang="en-US" sz="1100" dirty="0"/>
                <a:t>/ </a:t>
              </a:r>
              <a:r>
                <a:rPr lang="ko-KR" altLang="en-US" sz="1100" dirty="0" err="1"/>
                <a:t>patch</a:t>
              </a:r>
              <a:r>
                <a:rPr lang="ko-KR" altLang="en-US" sz="1100" dirty="0"/>
                <a:t>/ </a:t>
              </a:r>
              <a:r>
                <a:rPr lang="ko-KR" altLang="en-US" sz="1100" dirty="0" err="1"/>
                <a:t>추천자</a:t>
              </a:r>
              <a:r>
                <a:rPr lang="ko-KR" altLang="en-US" sz="1100" dirty="0"/>
                <a:t>/ </a:t>
              </a:r>
              <a:r>
                <a:rPr lang="ko-KR" altLang="en-US" sz="1100" dirty="0" err="1"/>
                <a:t>Ground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truth</a:t>
              </a:r>
              <a:endParaRPr lang="ko-KR" altLang="en-US" sz="11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/>
                <a:t>예시 : 20221220/</a:t>
              </a:r>
              <a:r>
                <a:rPr lang="ko-KR" altLang="en-US" sz="1100" dirty="0" err="1"/>
                <a:t>colon</a:t>
              </a:r>
              <a:r>
                <a:rPr lang="ko-KR" altLang="en-US" sz="1100" dirty="0"/>
                <a:t> /</a:t>
              </a:r>
              <a:r>
                <a:rPr lang="ko-KR" altLang="en-US" sz="1100" dirty="0" err="1"/>
                <a:t>patch</a:t>
              </a:r>
              <a:r>
                <a:rPr lang="ko-KR" altLang="en-US" sz="1100" dirty="0"/>
                <a:t>/</a:t>
              </a:r>
              <a:r>
                <a:rPr lang="ko-KR" altLang="en-US" sz="1100" dirty="0" err="1"/>
                <a:t>system</a:t>
              </a:r>
              <a:r>
                <a:rPr lang="ko-KR" altLang="en-US" sz="1100" dirty="0"/>
                <a:t>/</a:t>
              </a:r>
              <a:r>
                <a:rPr lang="ko-KR" altLang="en-US" sz="1100" dirty="0" err="1"/>
                <a:t>D</a:t>
              </a:r>
              <a:endParaRPr lang="ko-KR" altLang="en-US" sz="1100" dirty="0"/>
            </a:p>
          </p:txBody>
        </p:sp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9F1A2D3-0530-4FF1-80B3-53106DEA32A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6795822" y="2442473"/>
            <a:ext cx="449218" cy="688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094BE12-F293-4379-B8ED-29AAB4CA122E}"/>
              </a:ext>
            </a:extLst>
          </p:cNvPr>
          <p:cNvCxnSpPr>
            <a:cxnSpLocks/>
            <a:stCxn id="63" idx="3"/>
            <a:endCxn id="41" idx="1"/>
          </p:cNvCxnSpPr>
          <p:nvPr/>
        </p:nvCxnSpPr>
        <p:spPr>
          <a:xfrm flipV="1">
            <a:off x="6795822" y="2870757"/>
            <a:ext cx="476600" cy="260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759900D-F41B-462D-9E9E-61AC85AFA168}"/>
              </a:ext>
            </a:extLst>
          </p:cNvPr>
          <p:cNvCxnSpPr>
            <a:cxnSpLocks/>
            <a:stCxn id="63" idx="3"/>
            <a:endCxn id="42" idx="1"/>
          </p:cNvCxnSpPr>
          <p:nvPr/>
        </p:nvCxnSpPr>
        <p:spPr>
          <a:xfrm>
            <a:off x="6795822" y="3131109"/>
            <a:ext cx="479848" cy="243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50EEF2C9-7499-4F05-8E85-25992C973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422" y="2249570"/>
            <a:ext cx="365782" cy="32690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0299065-1A54-40BF-B25A-2CCC7882D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422" y="2707303"/>
            <a:ext cx="365782" cy="32690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5DFB76E-F815-4632-A3B9-197D32A93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670" y="3211117"/>
            <a:ext cx="365782" cy="32690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BA55EF-E08B-4895-AAFD-010A37FFD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14" y="2176418"/>
            <a:ext cx="214068" cy="19131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CECAD8B-B969-4C98-A9EB-6F48C8B2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14" y="2634151"/>
            <a:ext cx="214068" cy="19131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FF93529-3161-4D51-A341-7DD81946A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662" y="3137965"/>
            <a:ext cx="214068" cy="19131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331E357-2C8E-42AC-A5C4-BC145E898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14" y="2404794"/>
            <a:ext cx="214068" cy="19131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4B2969A-9CED-484A-86F3-B05EA1612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14" y="2862527"/>
            <a:ext cx="214068" cy="1913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9CEA485-76BA-4A43-BB49-C8DD9EE17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662" y="3366341"/>
            <a:ext cx="214068" cy="191317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BCBC25E8-B501-4677-BC02-B539865F0F65}"/>
              </a:ext>
            </a:extLst>
          </p:cNvPr>
          <p:cNvGrpSpPr/>
          <p:nvPr/>
        </p:nvGrpSpPr>
        <p:grpSpPr>
          <a:xfrm>
            <a:off x="5920542" y="2571970"/>
            <a:ext cx="726637" cy="711213"/>
            <a:chOff x="6760810" y="5538151"/>
            <a:chExt cx="1798010" cy="1759844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B170330-E4B3-4B06-9234-41E25B3D0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810" y="5538151"/>
              <a:ext cx="1603051" cy="15578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그림 2">
              <a:extLst>
                <a:ext uri="{FF2B5EF4-FFF2-40B4-BE49-F238E27FC236}">
                  <a16:creationId xmlns:a16="http://schemas.microsoft.com/office/drawing/2014/main" id="{97127A5F-F351-43FB-B0A2-FC99EC13D4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6641" y="5645905"/>
              <a:ext cx="1594149" cy="154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그림 1">
              <a:extLst>
                <a:ext uri="{FF2B5EF4-FFF2-40B4-BE49-F238E27FC236}">
                  <a16:creationId xmlns:a16="http://schemas.microsoft.com/office/drawing/2014/main" id="{608C77A5-FAA6-4A0B-9D4F-7053B1259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067" y="5753662"/>
              <a:ext cx="1610753" cy="154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57F034F-68B2-4599-B931-59394632AD63}"/>
              </a:ext>
            </a:extLst>
          </p:cNvPr>
          <p:cNvGrpSpPr/>
          <p:nvPr/>
        </p:nvGrpSpPr>
        <p:grpSpPr>
          <a:xfrm>
            <a:off x="6069185" y="2731955"/>
            <a:ext cx="726637" cy="711213"/>
            <a:chOff x="6760810" y="5538151"/>
            <a:chExt cx="1798010" cy="175984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AADF2035-7811-499F-80A5-5FA88C421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810" y="5538151"/>
              <a:ext cx="1603051" cy="15578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2" name="그림 2">
              <a:extLst>
                <a:ext uri="{FF2B5EF4-FFF2-40B4-BE49-F238E27FC236}">
                  <a16:creationId xmlns:a16="http://schemas.microsoft.com/office/drawing/2014/main" id="{A4D0DEEE-13F8-4717-BBDF-5A7260AD3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6641" y="5645905"/>
              <a:ext cx="1594149" cy="154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그림 1">
              <a:extLst>
                <a:ext uri="{FF2B5EF4-FFF2-40B4-BE49-F238E27FC236}">
                  <a16:creationId xmlns:a16="http://schemas.microsoft.com/office/drawing/2014/main" id="{2378F8FA-F635-4A6A-BAE5-F00AAE353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067" y="5753662"/>
              <a:ext cx="1610753" cy="154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976584-8203-4442-B4D4-0C7C4C612139}"/>
              </a:ext>
            </a:extLst>
          </p:cNvPr>
          <p:cNvGrpSpPr/>
          <p:nvPr/>
        </p:nvGrpSpPr>
        <p:grpSpPr>
          <a:xfrm>
            <a:off x="5465256" y="2679405"/>
            <a:ext cx="726637" cy="711213"/>
            <a:chOff x="6760810" y="5538151"/>
            <a:chExt cx="1798010" cy="1759844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A61AF46-A723-48F0-9996-BC58B8FFA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810" y="5538151"/>
              <a:ext cx="1603051" cy="15578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6" name="그림 2">
              <a:extLst>
                <a:ext uri="{FF2B5EF4-FFF2-40B4-BE49-F238E27FC236}">
                  <a16:creationId xmlns:a16="http://schemas.microsoft.com/office/drawing/2014/main" id="{06508EE4-1E0B-417C-8EE8-E29093B04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6641" y="5645905"/>
              <a:ext cx="1594149" cy="154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그림 1">
              <a:extLst>
                <a:ext uri="{FF2B5EF4-FFF2-40B4-BE49-F238E27FC236}">
                  <a16:creationId xmlns:a16="http://schemas.microsoft.com/office/drawing/2014/main" id="{369D02B4-3607-4536-8099-30651EA32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067" y="5753662"/>
              <a:ext cx="1610753" cy="154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E9D015D-E18B-4C2E-B8C0-9C998EFDFD89}"/>
              </a:ext>
            </a:extLst>
          </p:cNvPr>
          <p:cNvGrpSpPr/>
          <p:nvPr/>
        </p:nvGrpSpPr>
        <p:grpSpPr>
          <a:xfrm>
            <a:off x="5597008" y="2869713"/>
            <a:ext cx="726637" cy="711213"/>
            <a:chOff x="6760810" y="5538151"/>
            <a:chExt cx="1798010" cy="175984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7ADF852-8828-4AEF-A678-8260B9A65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810" y="5538151"/>
              <a:ext cx="1603051" cy="15578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그림 2">
              <a:extLst>
                <a:ext uri="{FF2B5EF4-FFF2-40B4-BE49-F238E27FC236}">
                  <a16:creationId xmlns:a16="http://schemas.microsoft.com/office/drawing/2014/main" id="{622FD223-7F6A-450B-81DD-1FFB0AC03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6641" y="5645905"/>
              <a:ext cx="1594149" cy="154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그림 1">
              <a:extLst>
                <a:ext uri="{FF2B5EF4-FFF2-40B4-BE49-F238E27FC236}">
                  <a16:creationId xmlns:a16="http://schemas.microsoft.com/office/drawing/2014/main" id="{73212DB0-4222-4F31-828B-B6C605B43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067" y="5753662"/>
              <a:ext cx="1610753" cy="154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062256-C7CF-480E-AB88-5D3D363FACD4}"/>
              </a:ext>
            </a:extLst>
          </p:cNvPr>
          <p:cNvSpPr/>
          <p:nvPr/>
        </p:nvSpPr>
        <p:spPr>
          <a:xfrm>
            <a:off x="5525854" y="3653764"/>
            <a:ext cx="13917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이미지 생성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FDD99FF-D899-4967-A2FF-DD7AF0C470BC}"/>
              </a:ext>
            </a:extLst>
          </p:cNvPr>
          <p:cNvSpPr/>
          <p:nvPr/>
        </p:nvSpPr>
        <p:spPr>
          <a:xfrm>
            <a:off x="6977199" y="3644870"/>
            <a:ext cx="1488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폴더 별 분배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57BFFC8-78CD-438D-9915-75C3AF6B4ADD}"/>
              </a:ext>
            </a:extLst>
          </p:cNvPr>
          <p:cNvSpPr/>
          <p:nvPr/>
        </p:nvSpPr>
        <p:spPr>
          <a:xfrm>
            <a:off x="299310" y="1850039"/>
            <a:ext cx="8743090" cy="2983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02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9F9BBFB-AFE6-4D3F-A76A-A790AEDC6E72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6160718" y="3922619"/>
            <a:ext cx="1613042" cy="40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587CF37-8426-4C43-ABE1-CB5220070F48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6160718" y="3922619"/>
            <a:ext cx="1613042" cy="6817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 Shape;155;p7">
            <a:extLst>
              <a:ext uri="{FF2B5EF4-FFF2-40B4-BE49-F238E27FC236}">
                <a16:creationId xmlns:a16="http://schemas.microsoft.com/office/drawing/2014/main" id="{AF9D7336-DD35-42FB-9802-A527CA2E0B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257" y="117111"/>
            <a:ext cx="3377843" cy="234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0;p7">
            <a:extLst>
              <a:ext uri="{FF2B5EF4-FFF2-40B4-BE49-F238E27FC236}">
                <a16:creationId xmlns:a16="http://schemas.microsoft.com/office/drawing/2014/main" id="{C9333024-A091-4136-9109-133563BBD1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196" y="364899"/>
            <a:ext cx="3250778" cy="2030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2046A90-3706-44B8-9C70-A5BCEAAAD667}"/>
              </a:ext>
            </a:extLst>
          </p:cNvPr>
          <p:cNvGrpSpPr/>
          <p:nvPr/>
        </p:nvGrpSpPr>
        <p:grpSpPr>
          <a:xfrm>
            <a:off x="4485557" y="3684206"/>
            <a:ext cx="943255" cy="698875"/>
            <a:chOff x="2551798" y="3054407"/>
            <a:chExt cx="567873" cy="599266"/>
          </a:xfrm>
        </p:grpSpPr>
        <p:sp>
          <p:nvSpPr>
            <p:cNvPr id="5" name="Google Shape;165;p7">
              <a:extLst>
                <a:ext uri="{FF2B5EF4-FFF2-40B4-BE49-F238E27FC236}">
                  <a16:creationId xmlns:a16="http://schemas.microsoft.com/office/drawing/2014/main" id="{499C65B3-5739-4485-988A-826933AB256F}"/>
                </a:ext>
              </a:extLst>
            </p:cNvPr>
            <p:cNvSpPr/>
            <p:nvPr/>
          </p:nvSpPr>
          <p:spPr>
            <a:xfrm>
              <a:off x="2569065" y="3054407"/>
              <a:ext cx="550606" cy="599266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6F9FC"/>
                </a:gs>
                <a:gs pos="100000">
                  <a:srgbClr val="7F7F7F"/>
                </a:gs>
              </a:gsLst>
              <a:lin ang="5400000" scaled="0"/>
            </a:gra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67;p7">
              <a:extLst>
                <a:ext uri="{FF2B5EF4-FFF2-40B4-BE49-F238E27FC236}">
                  <a16:creationId xmlns:a16="http://schemas.microsoft.com/office/drawing/2014/main" id="{0B3F0475-0C54-4B47-82E8-CA78F4A17E3F}"/>
                </a:ext>
              </a:extLst>
            </p:cNvPr>
            <p:cNvSpPr txBox="1"/>
            <p:nvPr/>
          </p:nvSpPr>
          <p:spPr>
            <a:xfrm>
              <a:off x="2551798" y="3214760"/>
              <a:ext cx="567873" cy="281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# 14</a:t>
              </a:r>
              <a:r>
                <a:rPr lang="en-US" altLang="ko-KR" sz="1200" kern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Server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Rcmd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slide </a:t>
              </a: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08D6B57-3AFC-4D0A-978C-5866F57C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16" y="3411182"/>
            <a:ext cx="365782" cy="3269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B052553-C51B-4855-8431-3B5C877CF7C8}"/>
              </a:ext>
            </a:extLst>
          </p:cNvPr>
          <p:cNvSpPr/>
          <p:nvPr/>
        </p:nvSpPr>
        <p:spPr>
          <a:xfrm>
            <a:off x="31697" y="3725108"/>
            <a:ext cx="9076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Original data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266A43-D26F-4E68-A9AA-27C7CBCBFA5C}"/>
              </a:ext>
            </a:extLst>
          </p:cNvPr>
          <p:cNvSpPr/>
          <p:nvPr/>
        </p:nvSpPr>
        <p:spPr>
          <a:xfrm>
            <a:off x="1693586" y="2960929"/>
            <a:ext cx="8963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105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Filtered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3E39C-12D7-4239-AEB2-C606754439F8}"/>
              </a:ext>
            </a:extLst>
          </p:cNvPr>
          <p:cNvSpPr txBox="1"/>
          <p:nvPr/>
        </p:nvSpPr>
        <p:spPr>
          <a:xfrm>
            <a:off x="169035" y="4675173"/>
            <a:ext cx="6329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전문의</a:t>
            </a:r>
          </a:p>
        </p:txBody>
      </p:sp>
      <p:pic>
        <p:nvPicPr>
          <p:cNvPr id="13" name="Picture 2" descr="Doctors - Doctor Flat Icon Png - Free Transparent PNG Clipart Images  Download">
            <a:extLst>
              <a:ext uri="{FF2B5EF4-FFF2-40B4-BE49-F238E27FC236}">
                <a16:creationId xmlns:a16="http://schemas.microsoft.com/office/drawing/2014/main" id="{A0880CBE-EF3C-4A24-907A-27A1BDAB9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1" t="7032" r="19561" b="7409"/>
          <a:stretch/>
        </p:blipFill>
        <p:spPr bwMode="auto">
          <a:xfrm>
            <a:off x="249287" y="4185300"/>
            <a:ext cx="472440" cy="472440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oogle Shape;171;p7">
            <a:extLst>
              <a:ext uri="{FF2B5EF4-FFF2-40B4-BE49-F238E27FC236}">
                <a16:creationId xmlns:a16="http://schemas.microsoft.com/office/drawing/2014/main" id="{B66A915B-1B13-4D9C-9B49-C7279EEA9FC9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755870" y="3638641"/>
            <a:ext cx="1129654" cy="7214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21" name="Google Shape;171;p7">
            <a:extLst>
              <a:ext uri="{FF2B5EF4-FFF2-40B4-BE49-F238E27FC236}">
                <a16:creationId xmlns:a16="http://schemas.microsoft.com/office/drawing/2014/main" id="{01B2A21F-5912-480C-9824-DD802DB3A35D}"/>
              </a:ext>
            </a:extLst>
          </p:cNvPr>
          <p:cNvCxnSpPr>
            <a:cxnSpLocks/>
          </p:cNvCxnSpPr>
          <p:nvPr/>
        </p:nvCxnSpPr>
        <p:spPr>
          <a:xfrm>
            <a:off x="748639" y="4469264"/>
            <a:ext cx="1112072" cy="1047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3A8F3B-394D-43E0-8282-698B2DAFD249}"/>
              </a:ext>
            </a:extLst>
          </p:cNvPr>
          <p:cNvSpPr/>
          <p:nvPr/>
        </p:nvSpPr>
        <p:spPr>
          <a:xfrm>
            <a:off x="828397" y="3496679"/>
            <a:ext cx="742992" cy="2539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C4301F-B248-4BC8-9499-F71B8AF05D74}"/>
              </a:ext>
            </a:extLst>
          </p:cNvPr>
          <p:cNvSpPr/>
          <p:nvPr/>
        </p:nvSpPr>
        <p:spPr>
          <a:xfrm>
            <a:off x="877529" y="3490380"/>
            <a:ext cx="644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err="1">
                <a:solidFill>
                  <a:schemeClr val="bg1"/>
                </a:solidFill>
              </a:rPr>
              <a:t>LossDiff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C03810-2A25-4781-B172-9A06DBA12FFA}"/>
              </a:ext>
            </a:extLst>
          </p:cNvPr>
          <p:cNvSpPr txBox="1"/>
          <p:nvPr/>
        </p:nvSpPr>
        <p:spPr>
          <a:xfrm>
            <a:off x="877529" y="4232676"/>
            <a:ext cx="712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Selection</a:t>
            </a:r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D4868A-7F59-43FF-818D-933B5C676667}"/>
              </a:ext>
            </a:extLst>
          </p:cNvPr>
          <p:cNvSpPr/>
          <p:nvPr/>
        </p:nvSpPr>
        <p:spPr>
          <a:xfrm>
            <a:off x="1652419" y="4185652"/>
            <a:ext cx="9044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1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Selected data</a:t>
            </a:r>
          </a:p>
        </p:txBody>
      </p:sp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9AB72E97-C682-4DEE-B957-677FFB1C3B57}"/>
              </a:ext>
            </a:extLst>
          </p:cNvPr>
          <p:cNvSpPr/>
          <p:nvPr/>
        </p:nvSpPr>
        <p:spPr>
          <a:xfrm>
            <a:off x="2383218" y="3677700"/>
            <a:ext cx="232479" cy="142800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CC81C63-FA58-4E87-A5C1-18D052167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517" y="3695700"/>
            <a:ext cx="1039137" cy="6873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99FD8F2-F4D4-4480-88F2-DF0ABD2AC61D}"/>
              </a:ext>
            </a:extLst>
          </p:cNvPr>
          <p:cNvSpPr txBox="1"/>
          <p:nvPr/>
        </p:nvSpPr>
        <p:spPr>
          <a:xfrm>
            <a:off x="2488962" y="4356633"/>
            <a:ext cx="2172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patch classifier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F635226-98C1-4813-872E-6A2AD0AB3391}"/>
              </a:ext>
            </a:extLst>
          </p:cNvPr>
          <p:cNvCxnSpPr>
            <a:cxnSpLocks/>
          </p:cNvCxnSpPr>
          <p:nvPr/>
        </p:nvCxnSpPr>
        <p:spPr>
          <a:xfrm>
            <a:off x="2615697" y="4123210"/>
            <a:ext cx="3590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2DEB778-9B48-47DF-94A2-457BFA4A7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692" y="3084852"/>
            <a:ext cx="365782" cy="32690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D9E591-4A5E-4056-A6DB-5405B2031B60}"/>
              </a:ext>
            </a:extLst>
          </p:cNvPr>
          <p:cNvSpPr/>
          <p:nvPr/>
        </p:nvSpPr>
        <p:spPr>
          <a:xfrm>
            <a:off x="5664807" y="3351434"/>
            <a:ext cx="6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9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Scandate:</a:t>
            </a:r>
          </a:p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9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2021----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A70DA54-8020-40AF-AE18-4B64DEC73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692" y="3748216"/>
            <a:ext cx="365782" cy="32690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EEDBBDA-F8C5-478D-8253-5C7034D3B53D}"/>
              </a:ext>
            </a:extLst>
          </p:cNvPr>
          <p:cNvSpPr/>
          <p:nvPr/>
        </p:nvSpPr>
        <p:spPr>
          <a:xfrm>
            <a:off x="5664807" y="4014798"/>
            <a:ext cx="6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9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Scandate:</a:t>
            </a:r>
          </a:p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9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2022----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1DA99A4-5446-43F1-9A3D-92C015757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692" y="4436878"/>
            <a:ext cx="365782" cy="32690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7BF6A8-50C5-42A5-A472-60D702DB0AAF}"/>
              </a:ext>
            </a:extLst>
          </p:cNvPr>
          <p:cNvSpPr/>
          <p:nvPr/>
        </p:nvSpPr>
        <p:spPr>
          <a:xfrm>
            <a:off x="5664807" y="4703460"/>
            <a:ext cx="6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9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Scandate:</a:t>
            </a:r>
          </a:p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9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2023----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40E517-8A80-4CFD-A31E-46FE74A915B8}"/>
              </a:ext>
            </a:extLst>
          </p:cNvPr>
          <p:cNvSpPr/>
          <p:nvPr/>
        </p:nvSpPr>
        <p:spPr>
          <a:xfrm>
            <a:off x="89257" y="3009900"/>
            <a:ext cx="4140196" cy="2156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Google Shape;171;p7">
            <a:extLst>
              <a:ext uri="{FF2B5EF4-FFF2-40B4-BE49-F238E27FC236}">
                <a16:creationId xmlns:a16="http://schemas.microsoft.com/office/drawing/2014/main" id="{90A471CD-9838-42E4-A236-D2367ED6F574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5428812" y="3248306"/>
            <a:ext cx="381880" cy="756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5" name="Google Shape;171;p7">
            <a:extLst>
              <a:ext uri="{FF2B5EF4-FFF2-40B4-BE49-F238E27FC236}">
                <a16:creationId xmlns:a16="http://schemas.microsoft.com/office/drawing/2014/main" id="{9B6A2735-500B-4859-BE02-DEFD930E1295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5420763" y="3911670"/>
            <a:ext cx="389929" cy="1067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6" name="Google Shape;171;p7">
            <a:extLst>
              <a:ext uri="{FF2B5EF4-FFF2-40B4-BE49-F238E27FC236}">
                <a16:creationId xmlns:a16="http://schemas.microsoft.com/office/drawing/2014/main" id="{34101DC7-D165-4B1B-A9A9-D59220503D03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420763" y="4017578"/>
            <a:ext cx="389929" cy="58275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71A7BD0-F37F-4B32-950D-2C4A41C3403D}"/>
              </a:ext>
            </a:extLst>
          </p:cNvPr>
          <p:cNvSpPr/>
          <p:nvPr/>
        </p:nvSpPr>
        <p:spPr>
          <a:xfrm>
            <a:off x="5795451" y="3160530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1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WSI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515B607-C4F6-48CF-8B54-98E826D15E33}"/>
              </a:ext>
            </a:extLst>
          </p:cNvPr>
          <p:cNvSpPr/>
          <p:nvPr/>
        </p:nvSpPr>
        <p:spPr>
          <a:xfrm>
            <a:off x="5795451" y="3810359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1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WSI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0AAC5A-CDED-4917-9E99-C826D06D97FB}"/>
              </a:ext>
            </a:extLst>
          </p:cNvPr>
          <p:cNvSpPr/>
          <p:nvPr/>
        </p:nvSpPr>
        <p:spPr>
          <a:xfrm>
            <a:off x="5795451" y="4493752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1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WSI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E66288B-A64A-4C74-8E69-6A33039461EE}"/>
              </a:ext>
            </a:extLst>
          </p:cNvPr>
          <p:cNvSpPr/>
          <p:nvPr/>
        </p:nvSpPr>
        <p:spPr>
          <a:xfrm>
            <a:off x="272080" y="3490978"/>
            <a:ext cx="4539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9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Patch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ACB976F-BF7A-4CE8-83DC-65A6C45BF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760" y="3578928"/>
            <a:ext cx="1039137" cy="68738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7416E67-401B-4EB6-B0D3-D853E2AC9F95}"/>
              </a:ext>
            </a:extLst>
          </p:cNvPr>
          <p:cNvSpPr txBox="1"/>
          <p:nvPr/>
        </p:nvSpPr>
        <p:spPr>
          <a:xfrm>
            <a:off x="7154948" y="4239861"/>
            <a:ext cx="2172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WSI classifier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4AB6761-C011-416D-A72C-0A333EA17599}"/>
              </a:ext>
            </a:extLst>
          </p:cNvPr>
          <p:cNvGrpSpPr/>
          <p:nvPr/>
        </p:nvGrpSpPr>
        <p:grpSpPr>
          <a:xfrm>
            <a:off x="6340247" y="3098119"/>
            <a:ext cx="955711" cy="1832992"/>
            <a:chOff x="6196517" y="3098119"/>
            <a:chExt cx="955711" cy="183299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94D65B5-7E0C-4875-934B-A06F526F3000}"/>
                </a:ext>
              </a:extLst>
            </p:cNvPr>
            <p:cNvSpPr/>
            <p:nvPr/>
          </p:nvSpPr>
          <p:spPr>
            <a:xfrm>
              <a:off x="6257587" y="3098119"/>
              <a:ext cx="842888" cy="18329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D833ED0-375A-462B-9DD1-201DE278B9E7}"/>
                </a:ext>
              </a:extLst>
            </p:cNvPr>
            <p:cNvSpPr/>
            <p:nvPr/>
          </p:nvSpPr>
          <p:spPr>
            <a:xfrm>
              <a:off x="6196517" y="3794970"/>
              <a:ext cx="9557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Patch</a:t>
              </a:r>
            </a:p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Classification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EA20CCEF-B791-4389-B4FF-5E5731F9DCEB}"/>
              </a:ext>
            </a:extLst>
          </p:cNvPr>
          <p:cNvCxnSpPr>
            <a:stCxn id="32" idx="2"/>
            <a:endCxn id="64" idx="2"/>
          </p:cNvCxnSpPr>
          <p:nvPr/>
        </p:nvCxnSpPr>
        <p:spPr>
          <a:xfrm rot="16200000" flipH="1">
            <a:off x="5034807" y="3143156"/>
            <a:ext cx="328257" cy="3247651"/>
          </a:xfrm>
          <a:prstGeom prst="bentConnector3">
            <a:avLst>
              <a:gd name="adj1" fmla="val 1441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43E7BB7-F703-4504-B72E-ADDD3CD653EB}"/>
              </a:ext>
            </a:extLst>
          </p:cNvPr>
          <p:cNvSpPr/>
          <p:nvPr/>
        </p:nvSpPr>
        <p:spPr>
          <a:xfrm>
            <a:off x="4286989" y="3009900"/>
            <a:ext cx="4633847" cy="2156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4F10D3-3F54-48C3-9910-5915FE4B625A}"/>
              </a:ext>
            </a:extLst>
          </p:cNvPr>
          <p:cNvSpPr txBox="1"/>
          <p:nvPr/>
        </p:nvSpPr>
        <p:spPr>
          <a:xfrm>
            <a:off x="3902231" y="4859489"/>
            <a:ext cx="2172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C7D1D35-D1B9-4533-B135-6D73FD7B8E30}"/>
              </a:ext>
            </a:extLst>
          </p:cNvPr>
          <p:cNvSpPr/>
          <p:nvPr/>
        </p:nvSpPr>
        <p:spPr>
          <a:xfrm>
            <a:off x="5721567" y="3730532"/>
            <a:ext cx="550134" cy="1275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59BD1D9-1D1B-448C-8121-A21871B1DA21}"/>
              </a:ext>
            </a:extLst>
          </p:cNvPr>
          <p:cNvSpPr/>
          <p:nvPr/>
        </p:nvSpPr>
        <p:spPr>
          <a:xfrm>
            <a:off x="1868073" y="345482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Scandate:</a:t>
            </a:r>
          </a:p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2021----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A2770E6-F04D-4857-8883-3FFFDADC98F9}"/>
              </a:ext>
            </a:extLst>
          </p:cNvPr>
          <p:cNvSpPr/>
          <p:nvPr/>
        </p:nvSpPr>
        <p:spPr>
          <a:xfrm>
            <a:off x="1868073" y="3982652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Scandate:</a:t>
            </a:r>
          </a:p>
          <a:p>
            <a:pPr lvl="0" algn="ctr" latinLnBrk="0">
              <a:buClr>
                <a:srgbClr val="000000"/>
              </a:buClr>
              <a:defRPr/>
            </a:pPr>
            <a:r>
              <a:rPr lang="en-US" altLang="ko-KR" sz="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2022----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E605042-8237-4532-BB96-BC79C2BB00A8}"/>
              </a:ext>
            </a:extLst>
          </p:cNvPr>
          <p:cNvSpPr/>
          <p:nvPr/>
        </p:nvSpPr>
        <p:spPr>
          <a:xfrm>
            <a:off x="1885524" y="3181702"/>
            <a:ext cx="453971" cy="105815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F1642B1-3FB9-4D30-AAA3-DC3E68904D61}"/>
              </a:ext>
            </a:extLst>
          </p:cNvPr>
          <p:cNvGrpSpPr/>
          <p:nvPr/>
        </p:nvGrpSpPr>
        <p:grpSpPr>
          <a:xfrm>
            <a:off x="1860711" y="4421468"/>
            <a:ext cx="492443" cy="637009"/>
            <a:chOff x="1725734" y="4167761"/>
            <a:chExt cx="492443" cy="637009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FCC4FBA-B9AE-4223-A7DE-67FC5C4C3C34}"/>
                </a:ext>
              </a:extLst>
            </p:cNvPr>
            <p:cNvGrpSpPr/>
            <p:nvPr/>
          </p:nvGrpSpPr>
          <p:grpSpPr>
            <a:xfrm>
              <a:off x="1750285" y="4200864"/>
              <a:ext cx="453970" cy="326907"/>
              <a:chOff x="1782191" y="4294149"/>
              <a:chExt cx="453970" cy="326907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31B75F2C-F8BC-4F1F-9BEF-A91CB94ED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2384" y="4294149"/>
                <a:ext cx="373332" cy="326907"/>
              </a:xfrm>
              <a:prstGeom prst="rect">
                <a:avLst/>
              </a:prstGeom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B133C73-2B20-441B-BC14-26B209A74582}"/>
                  </a:ext>
                </a:extLst>
              </p:cNvPr>
              <p:cNvSpPr/>
              <p:nvPr/>
            </p:nvSpPr>
            <p:spPr>
              <a:xfrm>
                <a:off x="1782191" y="4381565"/>
                <a:ext cx="453970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latinLnBrk="0">
                  <a:buClr>
                    <a:srgbClr val="000000"/>
                  </a:buClr>
                  <a:defRPr/>
                </a:pPr>
                <a:r>
                  <a:rPr lang="en-US" altLang="ko-KR" sz="9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Patch</a:t>
                </a:r>
              </a:p>
            </p:txBody>
          </p:sp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EF84D6F-5E8E-4932-80FB-F75F0DCDC8AF}"/>
                </a:ext>
              </a:extLst>
            </p:cNvPr>
            <p:cNvSpPr/>
            <p:nvPr/>
          </p:nvSpPr>
          <p:spPr>
            <a:xfrm>
              <a:off x="1725734" y="4527771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600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Scandate:</a:t>
              </a:r>
            </a:p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600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2023----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FD3B311-6F42-4113-BB11-F051128F03EF}"/>
                </a:ext>
              </a:extLst>
            </p:cNvPr>
            <p:cNvSpPr/>
            <p:nvPr/>
          </p:nvSpPr>
          <p:spPr>
            <a:xfrm>
              <a:off x="1750285" y="4167761"/>
              <a:ext cx="430051" cy="59602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C881D0A-7556-4E32-9D3E-21C5D4FDF7FA}"/>
              </a:ext>
            </a:extLst>
          </p:cNvPr>
          <p:cNvSpPr/>
          <p:nvPr/>
        </p:nvSpPr>
        <p:spPr>
          <a:xfrm>
            <a:off x="1708505" y="3730532"/>
            <a:ext cx="830798" cy="1333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Google Shape;172;p7">
            <a:extLst>
              <a:ext uri="{FF2B5EF4-FFF2-40B4-BE49-F238E27FC236}">
                <a16:creationId xmlns:a16="http://schemas.microsoft.com/office/drawing/2014/main" id="{3B711E1F-52B3-41CD-A5F1-C7AEFFAB2DBE}"/>
              </a:ext>
            </a:extLst>
          </p:cNvPr>
          <p:cNvSpPr/>
          <p:nvPr/>
        </p:nvSpPr>
        <p:spPr>
          <a:xfrm>
            <a:off x="89257" y="2781464"/>
            <a:ext cx="4140196" cy="230391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Train Module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172;p7">
            <a:extLst>
              <a:ext uri="{FF2B5EF4-FFF2-40B4-BE49-F238E27FC236}">
                <a16:creationId xmlns:a16="http://schemas.microsoft.com/office/drawing/2014/main" id="{B64F3329-125F-49CC-B3DB-3017426DA8CF}"/>
              </a:ext>
            </a:extLst>
          </p:cNvPr>
          <p:cNvSpPr/>
          <p:nvPr/>
        </p:nvSpPr>
        <p:spPr>
          <a:xfrm>
            <a:off x="4286988" y="2781464"/>
            <a:ext cx="4633847" cy="230391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Train Module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C6A4EB4-D062-4623-87FE-FD1BDD7A188A}"/>
              </a:ext>
            </a:extLst>
          </p:cNvPr>
          <p:cNvGrpSpPr/>
          <p:nvPr/>
        </p:nvGrpSpPr>
        <p:grpSpPr>
          <a:xfrm>
            <a:off x="1911727" y="3764307"/>
            <a:ext cx="423514" cy="289919"/>
            <a:chOff x="2016094" y="4606971"/>
            <a:chExt cx="497107" cy="340297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0806ACC3-049F-4A77-A2D9-651677D49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67855" y="4606971"/>
              <a:ext cx="373332" cy="326907"/>
            </a:xfrm>
            <a:prstGeom prst="rect">
              <a:avLst/>
            </a:prstGeom>
          </p:spPr>
        </p:pic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FD96FC3-E980-49E9-A4A0-21B67D9370E7}"/>
                </a:ext>
              </a:extLst>
            </p:cNvPr>
            <p:cNvSpPr/>
            <p:nvPr/>
          </p:nvSpPr>
          <p:spPr>
            <a:xfrm>
              <a:off x="2016094" y="4694387"/>
              <a:ext cx="497107" cy="252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8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Patch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97861DF-7989-4BC9-86F6-90B65D2AA0F8}"/>
              </a:ext>
            </a:extLst>
          </p:cNvPr>
          <p:cNvGrpSpPr/>
          <p:nvPr/>
        </p:nvGrpSpPr>
        <p:grpSpPr>
          <a:xfrm>
            <a:off x="1920705" y="3202714"/>
            <a:ext cx="387351" cy="298993"/>
            <a:chOff x="2052890" y="4606971"/>
            <a:chExt cx="423514" cy="326907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ED425D4E-D25A-4A37-B218-47F32088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67855" y="4606971"/>
              <a:ext cx="373332" cy="326907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7DCA638-7F2E-4663-85BE-845FB7E4DA43}"/>
                </a:ext>
              </a:extLst>
            </p:cNvPr>
            <p:cNvSpPr/>
            <p:nvPr/>
          </p:nvSpPr>
          <p:spPr>
            <a:xfrm>
              <a:off x="2052890" y="4694387"/>
              <a:ext cx="42351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buClr>
                  <a:srgbClr val="000000"/>
                </a:buClr>
                <a:defRPr/>
              </a:pPr>
              <a:r>
                <a:rPr lang="en-US" altLang="ko-KR" sz="8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Patch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21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ABBB0DC-D563-49F5-A987-CA22FEBFDA50}"/>
              </a:ext>
            </a:extLst>
          </p:cNvPr>
          <p:cNvSpPr/>
          <p:nvPr/>
        </p:nvSpPr>
        <p:spPr>
          <a:xfrm>
            <a:off x="3770508" y="2665698"/>
            <a:ext cx="1110333" cy="548075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Patch Generator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7627F8-7B11-4655-8DC9-20A84A37A111}"/>
              </a:ext>
            </a:extLst>
          </p:cNvPr>
          <p:cNvSpPr/>
          <p:nvPr/>
        </p:nvSpPr>
        <p:spPr>
          <a:xfrm>
            <a:off x="1741411" y="2665698"/>
            <a:ext cx="1110333" cy="548075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추천 모듈</a:t>
            </a:r>
            <a:endParaRPr lang="en-US" altLang="ko-KR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69E4EE-DDF0-4486-A2DD-98F71E41DA78}"/>
              </a:ext>
            </a:extLst>
          </p:cNvPr>
          <p:cNvSpPr/>
          <p:nvPr/>
        </p:nvSpPr>
        <p:spPr>
          <a:xfrm>
            <a:off x="5799605" y="2665698"/>
            <a:ext cx="1110333" cy="548075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모델 학습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8153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수준일 때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진행 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DF30063-B97C-4368-82D2-DF48E0B764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70034" y="1550670"/>
            <a:ext cx="5731510" cy="3756660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1B9923A-0D4D-4C06-91FF-2DE8A4D356EF}"/>
              </a:ext>
            </a:extLst>
          </p:cNvPr>
          <p:cNvSpPr/>
          <p:nvPr/>
        </p:nvSpPr>
        <p:spPr>
          <a:xfrm>
            <a:off x="5505652" y="1338269"/>
            <a:ext cx="1453948" cy="2160581"/>
          </a:xfrm>
          <a:prstGeom prst="roundRect">
            <a:avLst>
              <a:gd name="adj" fmla="val 2381"/>
            </a:avLst>
          </a:prstGeom>
          <a:solidFill>
            <a:schemeClr val="bg1">
              <a:lumMod val="95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68CA339C-90BF-475B-AAAF-F8B3BBAF5602}"/>
              </a:ext>
            </a:extLst>
          </p:cNvPr>
          <p:cNvSpPr/>
          <p:nvPr/>
        </p:nvSpPr>
        <p:spPr>
          <a:xfrm>
            <a:off x="1276350" y="1308100"/>
            <a:ext cx="5734050" cy="4000500"/>
          </a:xfrm>
          <a:custGeom>
            <a:avLst/>
            <a:gdLst>
              <a:gd name="connsiteX0" fmla="*/ 2432050 w 5734050"/>
              <a:gd name="connsiteY0" fmla="*/ 0 h 4000500"/>
              <a:gd name="connsiteX1" fmla="*/ 2432050 w 5734050"/>
              <a:gd name="connsiteY1" fmla="*/ 2260600 h 4000500"/>
              <a:gd name="connsiteX2" fmla="*/ 0 w 5734050"/>
              <a:gd name="connsiteY2" fmla="*/ 2260600 h 4000500"/>
              <a:gd name="connsiteX3" fmla="*/ 0 w 5734050"/>
              <a:gd name="connsiteY3" fmla="*/ 4000500 h 4000500"/>
              <a:gd name="connsiteX4" fmla="*/ 5734050 w 5734050"/>
              <a:gd name="connsiteY4" fmla="*/ 4000500 h 4000500"/>
              <a:gd name="connsiteX5" fmla="*/ 5734050 w 5734050"/>
              <a:gd name="connsiteY5" fmla="*/ 0 h 4000500"/>
              <a:gd name="connsiteX6" fmla="*/ 2432050 w 5734050"/>
              <a:gd name="connsiteY6" fmla="*/ 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4050" h="4000500">
                <a:moveTo>
                  <a:pt x="2432050" y="0"/>
                </a:moveTo>
                <a:lnTo>
                  <a:pt x="2432050" y="2260600"/>
                </a:lnTo>
                <a:lnTo>
                  <a:pt x="0" y="2260600"/>
                </a:lnTo>
                <a:lnTo>
                  <a:pt x="0" y="4000500"/>
                </a:lnTo>
                <a:lnTo>
                  <a:pt x="5734050" y="4000500"/>
                </a:lnTo>
                <a:lnTo>
                  <a:pt x="5734050" y="0"/>
                </a:lnTo>
                <a:lnTo>
                  <a:pt x="243205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F59B7698-7CBE-48E1-8658-A5E83A00D556}"/>
              </a:ext>
            </a:extLst>
          </p:cNvPr>
          <p:cNvSpPr/>
          <p:nvPr/>
        </p:nvSpPr>
        <p:spPr>
          <a:xfrm>
            <a:off x="1308100" y="1333500"/>
            <a:ext cx="5651500" cy="3956050"/>
          </a:xfrm>
          <a:custGeom>
            <a:avLst/>
            <a:gdLst>
              <a:gd name="connsiteX0" fmla="*/ 4165600 w 5651500"/>
              <a:gd name="connsiteY0" fmla="*/ 0 h 3956050"/>
              <a:gd name="connsiteX1" fmla="*/ 2413000 w 5651500"/>
              <a:gd name="connsiteY1" fmla="*/ 0 h 3956050"/>
              <a:gd name="connsiteX2" fmla="*/ 2413000 w 5651500"/>
              <a:gd name="connsiteY2" fmla="*/ 2260600 h 3956050"/>
              <a:gd name="connsiteX3" fmla="*/ 0 w 5651500"/>
              <a:gd name="connsiteY3" fmla="*/ 2260600 h 3956050"/>
              <a:gd name="connsiteX4" fmla="*/ 0 w 5651500"/>
              <a:gd name="connsiteY4" fmla="*/ 3956050 h 3956050"/>
              <a:gd name="connsiteX5" fmla="*/ 5651500 w 5651500"/>
              <a:gd name="connsiteY5" fmla="*/ 3956050 h 3956050"/>
              <a:gd name="connsiteX6" fmla="*/ 5651500 w 5651500"/>
              <a:gd name="connsiteY6" fmla="*/ 2216150 h 3956050"/>
              <a:gd name="connsiteX7" fmla="*/ 4152900 w 5651500"/>
              <a:gd name="connsiteY7" fmla="*/ 2216150 h 3956050"/>
              <a:gd name="connsiteX8" fmla="*/ 4165600 w 5651500"/>
              <a:gd name="connsiteY8" fmla="*/ 0 h 39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1500" h="3956050">
                <a:moveTo>
                  <a:pt x="4165600" y="0"/>
                </a:moveTo>
                <a:lnTo>
                  <a:pt x="2413000" y="0"/>
                </a:lnTo>
                <a:lnTo>
                  <a:pt x="2413000" y="2260600"/>
                </a:lnTo>
                <a:lnTo>
                  <a:pt x="0" y="2260600"/>
                </a:lnTo>
                <a:lnTo>
                  <a:pt x="0" y="3956050"/>
                </a:lnTo>
                <a:lnTo>
                  <a:pt x="5651500" y="3956050"/>
                </a:lnTo>
                <a:lnTo>
                  <a:pt x="5651500" y="2216150"/>
                </a:lnTo>
                <a:lnTo>
                  <a:pt x="4152900" y="2216150"/>
                </a:lnTo>
                <a:cubicBezTo>
                  <a:pt x="4157133" y="1477433"/>
                  <a:pt x="4161367" y="738717"/>
                  <a:pt x="4165600" y="0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6546DAD-C0CD-470C-A554-33A3264ACF7D}"/>
              </a:ext>
            </a:extLst>
          </p:cNvPr>
          <p:cNvSpPr/>
          <p:nvPr/>
        </p:nvSpPr>
        <p:spPr>
          <a:xfrm>
            <a:off x="5785072" y="1328830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/>
              <a:t>학습 파트</a:t>
            </a:r>
            <a:endParaRPr lang="ko-KR" altLang="en-US" sz="12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04B17C-5404-4287-8E73-E95CED5A559F}"/>
              </a:ext>
            </a:extLst>
          </p:cNvPr>
          <p:cNvSpPr/>
          <p:nvPr/>
        </p:nvSpPr>
        <p:spPr>
          <a:xfrm>
            <a:off x="4262178" y="1328830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추천 파트</a:t>
            </a:r>
          </a:p>
        </p:txBody>
      </p:sp>
    </p:spTree>
    <p:extLst>
      <p:ext uri="{BB962C8B-B14F-4D97-AF65-F5344CB8AC3E}">
        <p14:creationId xmlns:p14="http://schemas.microsoft.com/office/powerpoint/2010/main" val="2185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2DED5B-FC01-4FE7-B555-FB89578FF005}"/>
              </a:ext>
            </a:extLst>
          </p:cNvPr>
          <p:cNvCxnSpPr>
            <a:cxnSpLocks/>
          </p:cNvCxnSpPr>
          <p:nvPr/>
        </p:nvCxnSpPr>
        <p:spPr>
          <a:xfrm>
            <a:off x="4521959" y="850710"/>
            <a:ext cx="0" cy="41915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219BF8-EA03-4689-BB9F-895EC7D2C4E8}"/>
              </a:ext>
            </a:extLst>
          </p:cNvPr>
          <p:cNvSpPr/>
          <p:nvPr/>
        </p:nvSpPr>
        <p:spPr>
          <a:xfrm>
            <a:off x="2012727" y="850710"/>
            <a:ext cx="1750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C82BB5-2BD8-4554-9EB5-79581729A329}"/>
              </a:ext>
            </a:extLst>
          </p:cNvPr>
          <p:cNvSpPr/>
          <p:nvPr/>
        </p:nvSpPr>
        <p:spPr>
          <a:xfrm>
            <a:off x="6392247" y="850710"/>
            <a:ext cx="1750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768D7F-FB2B-4795-896D-AF565F73AFB6}"/>
              </a:ext>
            </a:extLst>
          </p:cNvPr>
          <p:cNvSpPr/>
          <p:nvPr/>
        </p:nvSpPr>
        <p:spPr>
          <a:xfrm>
            <a:off x="3173326" y="1751465"/>
            <a:ext cx="1230332" cy="2183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rcmd_slide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7B805B-78E9-4E95-8CF6-50126084643E}"/>
              </a:ext>
            </a:extLst>
          </p:cNvPr>
          <p:cNvSpPr/>
          <p:nvPr/>
        </p:nvSpPr>
        <p:spPr>
          <a:xfrm>
            <a:off x="3173330" y="2001675"/>
            <a:ext cx="1230348" cy="1489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</a:rPr>
              <a:t>Slide_name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                ·</a:t>
            </a:r>
          </a:p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                ·</a:t>
            </a:r>
          </a:p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                ·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Prediction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</a:rPr>
              <a:t>Ground_truth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</a:rPr>
              <a:t>Sys_recommend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</a:rPr>
              <a:t>Rediagnose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</a:rPr>
              <a:t>Oracle_selection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1994D0-606B-4F26-BD44-F14E0AE1C4B4}"/>
              </a:ext>
            </a:extLst>
          </p:cNvPr>
          <p:cNvSpPr/>
          <p:nvPr/>
        </p:nvSpPr>
        <p:spPr>
          <a:xfrm>
            <a:off x="480641" y="1492155"/>
            <a:ext cx="1069049" cy="2183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slide_queue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26E6B4-0882-4B8B-BA72-EC2BA5B2BD31}"/>
              </a:ext>
            </a:extLst>
          </p:cNvPr>
          <p:cNvSpPr/>
          <p:nvPr/>
        </p:nvSpPr>
        <p:spPr>
          <a:xfrm>
            <a:off x="480641" y="1751465"/>
            <a:ext cx="1069045" cy="404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모델 예측 정보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Ex)prediction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BBC580-7BB4-40E7-B64C-63D505F3A5A9}"/>
              </a:ext>
            </a:extLst>
          </p:cNvPr>
          <p:cNvSpPr/>
          <p:nvPr/>
        </p:nvSpPr>
        <p:spPr>
          <a:xfrm>
            <a:off x="480641" y="2306473"/>
            <a:ext cx="1069049" cy="2183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tb_test_result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679873-23BE-4CF5-B43B-E3FE6E132180}"/>
              </a:ext>
            </a:extLst>
          </p:cNvPr>
          <p:cNvSpPr/>
          <p:nvPr/>
        </p:nvSpPr>
        <p:spPr>
          <a:xfrm>
            <a:off x="480641" y="2565784"/>
            <a:ext cx="1069045" cy="413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전문의 진단 정보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Ex)</a:t>
            </a:r>
            <a:r>
              <a:rPr lang="en-US" altLang="ko-KR" sz="900" dirty="0" err="1">
                <a:solidFill>
                  <a:schemeClr val="tx1"/>
                </a:solidFill>
              </a:rPr>
              <a:t>ground_truth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7BADDC-217A-4261-A58F-0D81CA5F8919}"/>
              </a:ext>
            </a:extLst>
          </p:cNvPr>
          <p:cNvCxnSpPr>
            <a:cxnSpLocks/>
          </p:cNvCxnSpPr>
          <p:nvPr/>
        </p:nvCxnSpPr>
        <p:spPr>
          <a:xfrm flipH="1">
            <a:off x="90985" y="3669365"/>
            <a:ext cx="861082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대괄호 20">
            <a:extLst>
              <a:ext uri="{FF2B5EF4-FFF2-40B4-BE49-F238E27FC236}">
                <a16:creationId xmlns:a16="http://schemas.microsoft.com/office/drawing/2014/main" id="{E34D53FD-73AA-4876-8626-A12BE29FAE9A}"/>
              </a:ext>
            </a:extLst>
          </p:cNvPr>
          <p:cNvSpPr/>
          <p:nvPr/>
        </p:nvSpPr>
        <p:spPr>
          <a:xfrm>
            <a:off x="1500112" y="1424719"/>
            <a:ext cx="232479" cy="162328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A22FA22-996F-4748-9E4F-E8C65334AC63}"/>
              </a:ext>
            </a:extLst>
          </p:cNvPr>
          <p:cNvCxnSpPr>
            <a:cxnSpLocks/>
          </p:cNvCxnSpPr>
          <p:nvPr/>
        </p:nvCxnSpPr>
        <p:spPr>
          <a:xfrm>
            <a:off x="1726750" y="2410691"/>
            <a:ext cx="1450334" cy="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D92D16-D80E-457F-AB60-AE9D42C5F199}"/>
              </a:ext>
            </a:extLst>
          </p:cNvPr>
          <p:cNvSpPr/>
          <p:nvPr/>
        </p:nvSpPr>
        <p:spPr>
          <a:xfrm>
            <a:off x="1918435" y="2172594"/>
            <a:ext cx="1069045" cy="41397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WSI </a:t>
            </a:r>
            <a:r>
              <a:rPr lang="ko-KR" altLang="en-US" sz="1100" dirty="0">
                <a:solidFill>
                  <a:schemeClr val="tx1"/>
                </a:solidFill>
              </a:rPr>
              <a:t>추천 모듈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51DF26-6A7A-421C-83F7-75A1E1F2AD56}"/>
              </a:ext>
            </a:extLst>
          </p:cNvPr>
          <p:cNvSpPr/>
          <p:nvPr/>
        </p:nvSpPr>
        <p:spPr>
          <a:xfrm>
            <a:off x="4634064" y="1751465"/>
            <a:ext cx="1230332" cy="2183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rcmd_patch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AD9C426-4AEE-4253-AAE0-9E9EED47628F}"/>
              </a:ext>
            </a:extLst>
          </p:cNvPr>
          <p:cNvSpPr/>
          <p:nvPr/>
        </p:nvSpPr>
        <p:spPr>
          <a:xfrm>
            <a:off x="4634068" y="2001675"/>
            <a:ext cx="1230348" cy="1489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</a:rPr>
              <a:t>Slide_name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</a:rPr>
              <a:t>loc_x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en-US" altLang="ko-KR" sz="1000" dirty="0" err="1">
                <a:solidFill>
                  <a:schemeClr val="tx1"/>
                </a:solidFill>
              </a:rPr>
              <a:t>loc_y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                ·</a:t>
            </a:r>
          </a:p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                ·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Prediction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</a:rPr>
              <a:t>Sys_recommend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</a:rPr>
              <a:t>Rediagnose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000" dirty="0" err="1">
                <a:solidFill>
                  <a:schemeClr val="tx1"/>
                </a:solidFill>
              </a:rPr>
              <a:t>Oracle_selection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D29811F-6C16-4AE2-9209-01B84FD48DAD}"/>
              </a:ext>
            </a:extLst>
          </p:cNvPr>
          <p:cNvSpPr/>
          <p:nvPr/>
        </p:nvSpPr>
        <p:spPr>
          <a:xfrm>
            <a:off x="7445794" y="2065367"/>
            <a:ext cx="1069049" cy="2183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ai_prediction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0CFF4B-4BE3-4C21-AF2E-415D47327F12}"/>
              </a:ext>
            </a:extLst>
          </p:cNvPr>
          <p:cNvSpPr/>
          <p:nvPr/>
        </p:nvSpPr>
        <p:spPr>
          <a:xfrm>
            <a:off x="7445794" y="2324678"/>
            <a:ext cx="1069045" cy="413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모델 예측 정보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Ex)prediction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8" name="오른쪽 대괄호 37">
            <a:extLst>
              <a:ext uri="{FF2B5EF4-FFF2-40B4-BE49-F238E27FC236}">
                <a16:creationId xmlns:a16="http://schemas.microsoft.com/office/drawing/2014/main" id="{8B865B0E-F771-4176-8377-7573E3644054}"/>
              </a:ext>
            </a:extLst>
          </p:cNvPr>
          <p:cNvSpPr/>
          <p:nvPr/>
        </p:nvSpPr>
        <p:spPr>
          <a:xfrm rot="10800000">
            <a:off x="7356827" y="1969830"/>
            <a:ext cx="232479" cy="886121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7BFFB94-BFDE-4CF4-B91E-B43ABD2706E1}"/>
              </a:ext>
            </a:extLst>
          </p:cNvPr>
          <p:cNvCxnSpPr>
            <a:cxnSpLocks/>
          </p:cNvCxnSpPr>
          <p:nvPr/>
        </p:nvCxnSpPr>
        <p:spPr>
          <a:xfrm flipH="1">
            <a:off x="5864396" y="2379582"/>
            <a:ext cx="14924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8AFDEB-8246-4C33-9E25-9A45713B6209}"/>
              </a:ext>
            </a:extLst>
          </p:cNvPr>
          <p:cNvSpPr/>
          <p:nvPr/>
        </p:nvSpPr>
        <p:spPr>
          <a:xfrm>
            <a:off x="6114902" y="2172594"/>
            <a:ext cx="1069045" cy="41397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패치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>
                <a:solidFill>
                  <a:schemeClr val="tx1"/>
                </a:solidFill>
              </a:rPr>
              <a:t>추천 모듈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C625AE-3CF6-4196-AEFF-1DAF305258AA}"/>
              </a:ext>
            </a:extLst>
          </p:cNvPr>
          <p:cNvSpPr/>
          <p:nvPr/>
        </p:nvSpPr>
        <p:spPr>
          <a:xfrm>
            <a:off x="-73949" y="1857102"/>
            <a:ext cx="461665" cy="138820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E3F37CE-FA8E-47E9-B052-726005EE20AC}"/>
              </a:ext>
            </a:extLst>
          </p:cNvPr>
          <p:cNvSpPr/>
          <p:nvPr/>
        </p:nvSpPr>
        <p:spPr>
          <a:xfrm>
            <a:off x="-73949" y="3896349"/>
            <a:ext cx="461665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E0B34E9-D8D0-475B-899C-3252CE361873}"/>
              </a:ext>
            </a:extLst>
          </p:cNvPr>
          <p:cNvSpPr/>
          <p:nvPr/>
        </p:nvSpPr>
        <p:spPr>
          <a:xfrm>
            <a:off x="3357349" y="2961564"/>
            <a:ext cx="990803" cy="172872"/>
          </a:xfrm>
          <a:prstGeom prst="roundRect">
            <a:avLst>
              <a:gd name="adj" fmla="val 27194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C4805683-C147-46B2-ADF7-99DC9D6E70C6}"/>
              </a:ext>
            </a:extLst>
          </p:cNvPr>
          <p:cNvSpPr/>
          <p:nvPr/>
        </p:nvSpPr>
        <p:spPr>
          <a:xfrm>
            <a:off x="4829773" y="2966113"/>
            <a:ext cx="990803" cy="172872"/>
          </a:xfrm>
          <a:prstGeom prst="roundRect">
            <a:avLst>
              <a:gd name="adj" fmla="val 27194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95F2EBC-87FD-4E84-9FF6-DD2C11B135E0}"/>
              </a:ext>
            </a:extLst>
          </p:cNvPr>
          <p:cNvSpPr/>
          <p:nvPr/>
        </p:nvSpPr>
        <p:spPr>
          <a:xfrm>
            <a:off x="3357349" y="3158314"/>
            <a:ext cx="990803" cy="270685"/>
          </a:xfrm>
          <a:prstGeom prst="roundRect">
            <a:avLst>
              <a:gd name="adj" fmla="val 1374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B930E8C-8969-4D19-ACB6-0ADF74872817}"/>
              </a:ext>
            </a:extLst>
          </p:cNvPr>
          <p:cNvSpPr/>
          <p:nvPr/>
        </p:nvSpPr>
        <p:spPr>
          <a:xfrm>
            <a:off x="4827788" y="3158314"/>
            <a:ext cx="990803" cy="270685"/>
          </a:xfrm>
          <a:prstGeom prst="roundRect">
            <a:avLst>
              <a:gd name="adj" fmla="val 1374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5975AEE-7EF6-439F-9539-95D1FDEC40E4}"/>
              </a:ext>
            </a:extLst>
          </p:cNvPr>
          <p:cNvSpPr/>
          <p:nvPr/>
        </p:nvSpPr>
        <p:spPr>
          <a:xfrm>
            <a:off x="345974" y="4110182"/>
            <a:ext cx="1951380" cy="5654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홈페이지 </a:t>
            </a:r>
            <a:r>
              <a:rPr lang="ko-KR" altLang="en-US" sz="1200" dirty="0" err="1">
                <a:solidFill>
                  <a:schemeClr val="tx1"/>
                </a:solidFill>
              </a:rPr>
              <a:t>재학습</a:t>
            </a:r>
            <a:r>
              <a:rPr lang="ko-KR" altLang="en-US" sz="1200" dirty="0">
                <a:solidFill>
                  <a:schemeClr val="tx1"/>
                </a:solidFill>
              </a:rPr>
              <a:t> 탭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재학습</a:t>
            </a:r>
            <a:r>
              <a:rPr lang="ko-KR" altLang="en-US" sz="1200" dirty="0">
                <a:solidFill>
                  <a:schemeClr val="tx1"/>
                </a:solidFill>
              </a:rPr>
              <a:t> 추천 </a:t>
            </a:r>
            <a:r>
              <a:rPr lang="en-US" altLang="ko-KR" sz="1200" dirty="0">
                <a:solidFill>
                  <a:schemeClr val="tx1"/>
                </a:solidFill>
              </a:rPr>
              <a:t>List</a:t>
            </a:r>
            <a:r>
              <a:rPr lang="ko-KR" altLang="en-US" sz="1200" dirty="0">
                <a:solidFill>
                  <a:schemeClr val="tx1"/>
                </a:solidFill>
              </a:rPr>
              <a:t>에 반영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EC8FF7-5B41-4670-AD19-180F3A33C555}"/>
              </a:ext>
            </a:extLst>
          </p:cNvPr>
          <p:cNvSpPr/>
          <p:nvPr/>
        </p:nvSpPr>
        <p:spPr>
          <a:xfrm>
            <a:off x="2415657" y="4116084"/>
            <a:ext cx="1988002" cy="564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Rediagnose</a:t>
            </a:r>
            <a:r>
              <a:rPr lang="en-US" altLang="ko-KR" sz="1100" dirty="0">
                <a:solidFill>
                  <a:schemeClr val="tx1"/>
                </a:solidFill>
              </a:rPr>
              <a:t> (N/D/M) </a:t>
            </a:r>
            <a:r>
              <a:rPr lang="ko-KR" altLang="en-US" sz="1100" dirty="0">
                <a:solidFill>
                  <a:schemeClr val="tx1"/>
                </a:solidFill>
              </a:rPr>
              <a:t>값 부여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Oracle_selection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값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로 변경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C92E8-11FD-410D-95F6-749F591044F5}"/>
              </a:ext>
            </a:extLst>
          </p:cNvPr>
          <p:cNvSpPr/>
          <p:nvPr/>
        </p:nvSpPr>
        <p:spPr>
          <a:xfrm>
            <a:off x="4676882" y="4110182"/>
            <a:ext cx="1951380" cy="560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en-US" altLang="ko-KR" sz="1200" dirty="0" err="1">
                <a:solidFill>
                  <a:schemeClr val="tx1"/>
                </a:solidFill>
              </a:rPr>
              <a:t>SeeDP</a:t>
            </a:r>
            <a:r>
              <a:rPr lang="en-US" altLang="ko-KR" sz="1200" dirty="0">
                <a:solidFill>
                  <a:schemeClr val="tx1"/>
                </a:solidFill>
              </a:rPr>
              <a:t> – ‘</a:t>
            </a:r>
            <a:r>
              <a:rPr lang="ko-KR" altLang="en-US" sz="1200" dirty="0" err="1">
                <a:solidFill>
                  <a:schemeClr val="tx1"/>
                </a:solidFill>
              </a:rPr>
              <a:t>재학습</a:t>
            </a:r>
            <a:r>
              <a:rPr lang="en-US" altLang="ko-KR" sz="1200" dirty="0">
                <a:solidFill>
                  <a:schemeClr val="tx1"/>
                </a:solidFill>
              </a:rPr>
              <a:t>’ &gt;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추천 패치 가시화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243A3B0-470C-4002-86F5-E81E7D6DEBD2}"/>
              </a:ext>
            </a:extLst>
          </p:cNvPr>
          <p:cNvSpPr/>
          <p:nvPr/>
        </p:nvSpPr>
        <p:spPr>
          <a:xfrm>
            <a:off x="6746565" y="4116085"/>
            <a:ext cx="1988002" cy="559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Rediagnose</a:t>
            </a:r>
            <a:r>
              <a:rPr lang="en-US" altLang="ko-KR" sz="1100" dirty="0">
                <a:solidFill>
                  <a:schemeClr val="tx1"/>
                </a:solidFill>
              </a:rPr>
              <a:t> (N/D/M) </a:t>
            </a:r>
            <a:r>
              <a:rPr lang="ko-KR" altLang="en-US" sz="1100" dirty="0">
                <a:solidFill>
                  <a:schemeClr val="tx1"/>
                </a:solidFill>
              </a:rPr>
              <a:t>값 부여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Oracle_selection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값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로 변경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68F099E-0C6B-44C1-B9D2-17E421876762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1065249" y="3048000"/>
            <a:ext cx="2292100" cy="21335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4A3CB15-2492-4218-BEE8-803C54956D50}"/>
              </a:ext>
            </a:extLst>
          </p:cNvPr>
          <p:cNvCxnSpPr>
            <a:cxnSpLocks/>
          </p:cNvCxnSpPr>
          <p:nvPr/>
        </p:nvCxnSpPr>
        <p:spPr>
          <a:xfrm>
            <a:off x="1065249" y="3261354"/>
            <a:ext cx="0" cy="84882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7B9B2AA-114C-4C79-8E9A-B17C827DCE4E}"/>
              </a:ext>
            </a:extLst>
          </p:cNvPr>
          <p:cNvSpPr/>
          <p:nvPr/>
        </p:nvSpPr>
        <p:spPr>
          <a:xfrm>
            <a:off x="1049559" y="3257102"/>
            <a:ext cx="14189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If</a:t>
            </a:r>
            <a:r>
              <a:rPr lang="ko-KR" altLang="en-US" sz="1100" dirty="0"/>
              <a:t> </a:t>
            </a:r>
            <a:r>
              <a:rPr lang="en-US" altLang="ko-KR" sz="1100" dirty="0" err="1"/>
              <a:t>Sys_recommend</a:t>
            </a:r>
            <a:r>
              <a:rPr lang="ko-KR" altLang="en-US" sz="1100" dirty="0"/>
              <a:t> </a:t>
            </a:r>
            <a:r>
              <a:rPr lang="en-US" altLang="ko-KR" sz="1100" dirty="0"/>
              <a:t>=1</a:t>
            </a:r>
          </a:p>
          <a:p>
            <a:r>
              <a:rPr lang="en-US" altLang="ko-KR" sz="1100" dirty="0"/>
              <a:t>* 1 = True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D78AF9A-42C3-4EBB-8AE2-585DAB0AFFA8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3409658" y="3464234"/>
            <a:ext cx="0" cy="651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34D042C-2350-4A75-9F13-F6A5208DC37A}"/>
              </a:ext>
            </a:extLst>
          </p:cNvPr>
          <p:cNvSpPr/>
          <p:nvPr/>
        </p:nvSpPr>
        <p:spPr>
          <a:xfrm>
            <a:off x="3364969" y="3749314"/>
            <a:ext cx="11881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/>
              <a:t>전문의 </a:t>
            </a:r>
            <a:r>
              <a:rPr lang="ko-KR" altLang="en-US" sz="1050" dirty="0" err="1"/>
              <a:t>재진단</a:t>
            </a:r>
            <a:r>
              <a:rPr lang="ko-KR" altLang="en-US" sz="1050" dirty="0"/>
              <a:t> 시</a:t>
            </a:r>
            <a:endParaRPr lang="en-US" altLang="ko-KR" sz="1050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A44693E-55A5-4B48-ADA8-AD1BE8621984}"/>
              </a:ext>
            </a:extLst>
          </p:cNvPr>
          <p:cNvCxnSpPr>
            <a:cxnSpLocks/>
          </p:cNvCxnSpPr>
          <p:nvPr/>
        </p:nvCxnSpPr>
        <p:spPr>
          <a:xfrm>
            <a:off x="4676882" y="3052548"/>
            <a:ext cx="151340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AC9E2B7-E6C6-414A-98B1-5ACE6A648E6F}"/>
              </a:ext>
            </a:extLst>
          </p:cNvPr>
          <p:cNvCxnSpPr>
            <a:cxnSpLocks/>
          </p:cNvCxnSpPr>
          <p:nvPr/>
        </p:nvCxnSpPr>
        <p:spPr>
          <a:xfrm>
            <a:off x="4684139" y="3052548"/>
            <a:ext cx="0" cy="105763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892BDEB-F341-409E-90A2-0776DF6211E3}"/>
              </a:ext>
            </a:extLst>
          </p:cNvPr>
          <p:cNvSpPr/>
          <p:nvPr/>
        </p:nvSpPr>
        <p:spPr>
          <a:xfrm>
            <a:off x="4663776" y="3462924"/>
            <a:ext cx="146546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If</a:t>
            </a:r>
            <a:r>
              <a:rPr lang="ko-KR" altLang="en-US" sz="1100" dirty="0"/>
              <a:t> </a:t>
            </a:r>
            <a:r>
              <a:rPr lang="en-US" altLang="ko-KR" sz="1100" dirty="0" err="1"/>
              <a:t>Sys_recommend</a:t>
            </a:r>
            <a:r>
              <a:rPr lang="ko-KR" altLang="en-US" sz="1100" dirty="0"/>
              <a:t> </a:t>
            </a:r>
            <a:r>
              <a:rPr lang="en-US" altLang="ko-KR" sz="1100" dirty="0"/>
              <a:t>!=0</a:t>
            </a:r>
          </a:p>
          <a:p>
            <a:r>
              <a:rPr lang="en-US" altLang="ko-KR" sz="800" dirty="0"/>
              <a:t>*0 = False </a:t>
            </a:r>
          </a:p>
          <a:p>
            <a:r>
              <a:rPr lang="en-US" altLang="ko-KR" sz="800" dirty="0"/>
              <a:t>*1 = low confidence </a:t>
            </a:r>
          </a:p>
          <a:p>
            <a:r>
              <a:rPr lang="en-US" altLang="ko-KR" sz="800" dirty="0"/>
              <a:t>*2 = Region base</a:t>
            </a:r>
            <a:endParaRPr lang="en-US" altLang="ko-KR" sz="700" dirty="0"/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E4764F64-48FB-48E9-8DC0-692AE1A41666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>
            <a:off x="5818591" y="3293658"/>
            <a:ext cx="1449114" cy="816525"/>
          </a:xfrm>
          <a:prstGeom prst="bentConnector3">
            <a:avLst>
              <a:gd name="adj1" fmla="val 57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6B3008A-C1DB-4F0C-B220-F810CD20C337}"/>
              </a:ext>
            </a:extLst>
          </p:cNvPr>
          <p:cNvSpPr/>
          <p:nvPr/>
        </p:nvSpPr>
        <p:spPr>
          <a:xfrm>
            <a:off x="7270950" y="3373884"/>
            <a:ext cx="11881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/>
              <a:t>전문의 </a:t>
            </a:r>
            <a:r>
              <a:rPr lang="ko-KR" altLang="en-US" sz="1050" dirty="0" err="1"/>
              <a:t>재진단</a:t>
            </a:r>
            <a:r>
              <a:rPr lang="ko-KR" altLang="en-US" sz="1050" dirty="0"/>
              <a:t> 시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67963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5812C28-915F-4FA0-AF99-8706033A9E5B}"/>
              </a:ext>
            </a:extLst>
          </p:cNvPr>
          <p:cNvGrpSpPr/>
          <p:nvPr/>
        </p:nvGrpSpPr>
        <p:grpSpPr>
          <a:xfrm>
            <a:off x="134954" y="701017"/>
            <a:ext cx="5922638" cy="4358664"/>
            <a:chOff x="781050" y="1142976"/>
            <a:chExt cx="7581899" cy="557976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B9F5F95-F66F-45F2-A121-7A2299EFB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12" y="3360420"/>
              <a:ext cx="7572375" cy="25146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886286F-F805-4F75-913B-1AA31C3CD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12" y="1142976"/>
              <a:ext cx="7572375" cy="25050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AEB1BAC-D4BA-4A56-A21A-F73A85687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050" y="5875020"/>
              <a:ext cx="7572375" cy="847725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D30679E-F066-4123-B2BA-E77321B0BA42}"/>
                </a:ext>
              </a:extLst>
            </p:cNvPr>
            <p:cNvSpPr/>
            <p:nvPr/>
          </p:nvSpPr>
          <p:spPr>
            <a:xfrm>
              <a:off x="1135381" y="2248499"/>
              <a:ext cx="7227568" cy="2086260"/>
            </a:xfrm>
            <a:prstGeom prst="roundRect">
              <a:avLst>
                <a:gd name="adj" fmla="val 238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C7270D7-14FA-4FCA-92EE-5E45D74C2A15}"/>
                </a:ext>
              </a:extLst>
            </p:cNvPr>
            <p:cNvSpPr/>
            <p:nvPr/>
          </p:nvSpPr>
          <p:spPr>
            <a:xfrm>
              <a:off x="1135381" y="4525171"/>
              <a:ext cx="7227568" cy="2027032"/>
            </a:xfrm>
            <a:prstGeom prst="roundRect">
              <a:avLst>
                <a:gd name="adj" fmla="val 238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Picture 2" descr="Doctors - Doctor Flat Icon Png - Free Transparent PNG Clipart Images  Download">
            <a:extLst>
              <a:ext uri="{FF2B5EF4-FFF2-40B4-BE49-F238E27FC236}">
                <a16:creationId xmlns:a16="http://schemas.microsoft.com/office/drawing/2014/main" id="{AE567FC1-72A4-4057-BC64-CB933E1C2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1" t="7032" r="19561" b="7409"/>
          <a:stretch/>
        </p:blipFill>
        <p:spPr bwMode="auto">
          <a:xfrm>
            <a:off x="7120857" y="3716209"/>
            <a:ext cx="788850" cy="788850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F9FD77E-001A-4CBD-8CC1-B866F03AEB9E}"/>
              </a:ext>
            </a:extLst>
          </p:cNvPr>
          <p:cNvSpPr txBox="1"/>
          <p:nvPr/>
        </p:nvSpPr>
        <p:spPr>
          <a:xfrm>
            <a:off x="6447972" y="4555972"/>
            <a:ext cx="217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Pathologists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8BFE148-9776-4DD8-9CF2-435FD019B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8180" y="2107589"/>
            <a:ext cx="831877" cy="5502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8BACA5-479C-4448-AE52-24D30312427D}"/>
              </a:ext>
            </a:extLst>
          </p:cNvPr>
          <p:cNvSpPr txBox="1"/>
          <p:nvPr/>
        </p:nvSpPr>
        <p:spPr>
          <a:xfrm>
            <a:off x="6447972" y="2665377"/>
            <a:ext cx="217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Module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917079-13BB-4282-A5D1-768D639AFD02}"/>
              </a:ext>
            </a:extLst>
          </p:cNvPr>
          <p:cNvCxnSpPr>
            <a:cxnSpLocks/>
          </p:cNvCxnSpPr>
          <p:nvPr/>
        </p:nvCxnSpPr>
        <p:spPr>
          <a:xfrm flipH="1">
            <a:off x="6207566" y="4092346"/>
            <a:ext cx="9106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688F035-8731-45B7-AB2E-48B4AFCE157B}"/>
              </a:ext>
            </a:extLst>
          </p:cNvPr>
          <p:cNvCxnSpPr>
            <a:cxnSpLocks/>
          </p:cNvCxnSpPr>
          <p:nvPr/>
        </p:nvCxnSpPr>
        <p:spPr>
          <a:xfrm flipH="1">
            <a:off x="6207566" y="2387474"/>
            <a:ext cx="9106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BD3F1AC-5CE7-4DC6-9758-9405A76D1A39}"/>
              </a:ext>
            </a:extLst>
          </p:cNvPr>
          <p:cNvSpPr txBox="1"/>
          <p:nvPr/>
        </p:nvSpPr>
        <p:spPr>
          <a:xfrm>
            <a:off x="5576725" y="3777125"/>
            <a:ext cx="217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D35FAE-AF53-454B-8B7C-959152C37AD8}"/>
              </a:ext>
            </a:extLst>
          </p:cNvPr>
          <p:cNvSpPr txBox="1"/>
          <p:nvPr/>
        </p:nvSpPr>
        <p:spPr>
          <a:xfrm>
            <a:off x="5576725" y="2046030"/>
            <a:ext cx="217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B9A568-DFE0-4980-9CE4-39EA89A84441}"/>
              </a:ext>
            </a:extLst>
          </p:cNvPr>
          <p:cNvSpPr/>
          <p:nvPr/>
        </p:nvSpPr>
        <p:spPr>
          <a:xfrm>
            <a:off x="677526" y="2244978"/>
            <a:ext cx="5223402" cy="59621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40282A-8B43-45B7-864B-1C08988D9454}"/>
              </a:ext>
            </a:extLst>
          </p:cNvPr>
          <p:cNvSpPr/>
          <p:nvPr/>
        </p:nvSpPr>
        <p:spPr>
          <a:xfrm>
            <a:off x="677526" y="4001809"/>
            <a:ext cx="5223402" cy="583873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6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777264-445A-4B19-8B17-CD10BB80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570"/>
            <a:ext cx="9144000" cy="4871803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46506B-1248-4F46-A93D-70D0C49B82E8}"/>
              </a:ext>
            </a:extLst>
          </p:cNvPr>
          <p:cNvSpPr/>
          <p:nvPr/>
        </p:nvSpPr>
        <p:spPr>
          <a:xfrm>
            <a:off x="152401" y="1914750"/>
            <a:ext cx="4486711" cy="1834290"/>
          </a:xfrm>
          <a:prstGeom prst="roundRect">
            <a:avLst>
              <a:gd name="adj" fmla="val 238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EA7BE23-585E-41C3-8EA1-2FAF5933E986}"/>
              </a:ext>
            </a:extLst>
          </p:cNvPr>
          <p:cNvSpPr/>
          <p:nvPr/>
        </p:nvSpPr>
        <p:spPr>
          <a:xfrm>
            <a:off x="152401" y="4139206"/>
            <a:ext cx="4486711" cy="1888214"/>
          </a:xfrm>
          <a:prstGeom prst="roundRect">
            <a:avLst>
              <a:gd name="adj" fmla="val 238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BB93A5F-1E26-4EB8-8AF9-B6911F57381D}"/>
              </a:ext>
            </a:extLst>
          </p:cNvPr>
          <p:cNvSpPr/>
          <p:nvPr/>
        </p:nvSpPr>
        <p:spPr>
          <a:xfrm>
            <a:off x="4746230" y="1945118"/>
            <a:ext cx="1528735" cy="2450713"/>
          </a:xfrm>
          <a:prstGeom prst="roundRect">
            <a:avLst>
              <a:gd name="adj" fmla="val 238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42D4D7-32D6-4155-8B3D-E7771305A4DA}"/>
              </a:ext>
            </a:extLst>
          </p:cNvPr>
          <p:cNvSpPr/>
          <p:nvPr/>
        </p:nvSpPr>
        <p:spPr>
          <a:xfrm>
            <a:off x="5071724" y="1945117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b="1" dirty="0">
                <a:solidFill>
                  <a:srgbClr val="FF0000"/>
                </a:solidFill>
              </a:rPr>
              <a:t>'</a:t>
            </a:r>
            <a:r>
              <a:rPr lang="ko-KR" altLang="en-US" sz="700" b="1" dirty="0" err="1">
                <a:solidFill>
                  <a:srgbClr val="FF0000"/>
                </a:solidFill>
              </a:rPr>
              <a:t>재학습</a:t>
            </a:r>
            <a:r>
              <a:rPr lang="ko-KR" altLang="en-US" sz="700" b="1" dirty="0">
                <a:solidFill>
                  <a:srgbClr val="FF0000"/>
                </a:solidFill>
              </a:rPr>
              <a:t>＇ 클릭 시 </a:t>
            </a:r>
            <a:r>
              <a:rPr lang="ko-KR" altLang="en-US" sz="700" b="1" dirty="0" err="1">
                <a:solidFill>
                  <a:srgbClr val="FF0000"/>
                </a:solidFill>
              </a:rPr>
              <a:t>상태창</a:t>
            </a:r>
            <a:r>
              <a:rPr lang="ko-KR" altLang="en-US" sz="700" b="1" dirty="0">
                <a:solidFill>
                  <a:srgbClr val="FF0000"/>
                </a:solidFill>
              </a:rPr>
              <a:t> </a:t>
            </a:r>
            <a:endParaRPr lang="en-US" altLang="ko-KR" sz="7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434DDB-1B20-4C06-B1DE-6EC1CD16DC8A}"/>
              </a:ext>
            </a:extLst>
          </p:cNvPr>
          <p:cNvSpPr/>
          <p:nvPr/>
        </p:nvSpPr>
        <p:spPr>
          <a:xfrm>
            <a:off x="7010401" y="510012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모델이 추천한 패치  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1E55093-75A2-4E00-B774-BDD7117A8D66}"/>
              </a:ext>
            </a:extLst>
          </p:cNvPr>
          <p:cNvSpPr/>
          <p:nvPr/>
        </p:nvSpPr>
        <p:spPr>
          <a:xfrm>
            <a:off x="7229742" y="3580688"/>
            <a:ext cx="555477" cy="820396"/>
          </a:xfrm>
          <a:custGeom>
            <a:avLst/>
            <a:gdLst>
              <a:gd name="connsiteX0" fmla="*/ 546931 w 555477"/>
              <a:gd name="connsiteY0" fmla="*/ 0 h 820396"/>
              <a:gd name="connsiteX1" fmla="*/ 0 w 555477"/>
              <a:gd name="connsiteY1" fmla="*/ 0 h 820396"/>
              <a:gd name="connsiteX2" fmla="*/ 0 w 555477"/>
              <a:gd name="connsiteY2" fmla="*/ 546931 h 820396"/>
              <a:gd name="connsiteX3" fmla="*/ 264920 w 555477"/>
              <a:gd name="connsiteY3" fmla="*/ 546931 h 820396"/>
              <a:gd name="connsiteX4" fmla="*/ 264920 w 555477"/>
              <a:gd name="connsiteY4" fmla="*/ 820396 h 820396"/>
              <a:gd name="connsiteX5" fmla="*/ 555477 w 555477"/>
              <a:gd name="connsiteY5" fmla="*/ 820396 h 820396"/>
              <a:gd name="connsiteX6" fmla="*/ 546931 w 555477"/>
              <a:gd name="connsiteY6" fmla="*/ 0 h 82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477" h="820396">
                <a:moveTo>
                  <a:pt x="546931" y="0"/>
                </a:moveTo>
                <a:lnTo>
                  <a:pt x="0" y="0"/>
                </a:lnTo>
                <a:lnTo>
                  <a:pt x="0" y="546931"/>
                </a:lnTo>
                <a:lnTo>
                  <a:pt x="264920" y="546931"/>
                </a:lnTo>
                <a:lnTo>
                  <a:pt x="264920" y="820396"/>
                </a:lnTo>
                <a:lnTo>
                  <a:pt x="555477" y="820396"/>
                </a:lnTo>
                <a:cubicBezTo>
                  <a:pt x="552628" y="546931"/>
                  <a:pt x="549780" y="273465"/>
                  <a:pt x="546931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9DADA95-C742-4A77-B205-7B62B7FAFBF6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7494662" y="4401084"/>
            <a:ext cx="17568" cy="761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009CD9-2E6E-4BD1-9A71-1C708D024A25}"/>
              </a:ext>
            </a:extLst>
          </p:cNvPr>
          <p:cNvSpPr/>
          <p:nvPr/>
        </p:nvSpPr>
        <p:spPr>
          <a:xfrm>
            <a:off x="6528987" y="5684608"/>
            <a:ext cx="2375731" cy="664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8C1A19-ACF4-4D6E-96DE-AFEA88CEB164}"/>
              </a:ext>
            </a:extLst>
          </p:cNvPr>
          <p:cNvSpPr/>
          <p:nvPr/>
        </p:nvSpPr>
        <p:spPr>
          <a:xfrm>
            <a:off x="5721532" y="2865120"/>
            <a:ext cx="287383" cy="252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100703F-6C7D-4FFA-B3AD-7E0543DAE5D0}"/>
              </a:ext>
            </a:extLst>
          </p:cNvPr>
          <p:cNvSpPr/>
          <p:nvPr/>
        </p:nvSpPr>
        <p:spPr>
          <a:xfrm>
            <a:off x="5593889" y="3990886"/>
            <a:ext cx="287383" cy="252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43CA328-EC5D-467A-B36D-4FAF41C23182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2433762" y="2991395"/>
            <a:ext cx="3287770" cy="873218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D787D62-8B39-4D7F-BB18-EB57AFAF4496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2433763" y="3864613"/>
            <a:ext cx="3160127" cy="252548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9D288C-059E-45EF-AD35-9B2A0399628A}"/>
              </a:ext>
            </a:extLst>
          </p:cNvPr>
          <p:cNvSpPr/>
          <p:nvPr/>
        </p:nvSpPr>
        <p:spPr>
          <a:xfrm>
            <a:off x="2540142" y="3822929"/>
            <a:ext cx="13689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Class </a:t>
            </a:r>
            <a:r>
              <a:rPr lang="ko-KR" altLang="en-US" sz="800" dirty="0">
                <a:solidFill>
                  <a:srgbClr val="FF0000"/>
                </a:solidFill>
              </a:rPr>
              <a:t>부여 후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‘</a:t>
            </a:r>
            <a:r>
              <a:rPr lang="ko-KR" altLang="en-US" sz="800" dirty="0">
                <a:solidFill>
                  <a:srgbClr val="FF0000"/>
                </a:solidFill>
              </a:rPr>
              <a:t>적용</a:t>
            </a:r>
            <a:r>
              <a:rPr lang="en-US" altLang="ko-KR" sz="800" dirty="0">
                <a:solidFill>
                  <a:srgbClr val="FF0000"/>
                </a:solidFill>
              </a:rPr>
              <a:t>’ </a:t>
            </a:r>
            <a:r>
              <a:rPr lang="ko-KR" altLang="en-US" sz="800" dirty="0">
                <a:solidFill>
                  <a:srgbClr val="FF0000"/>
                </a:solidFill>
              </a:rPr>
              <a:t>클릭 시 </a:t>
            </a:r>
            <a:r>
              <a:rPr lang="en-US" altLang="ko-KR" sz="800" dirty="0">
                <a:solidFill>
                  <a:srgbClr val="FF0000"/>
                </a:solidFill>
              </a:rPr>
              <a:t>DB </a:t>
            </a:r>
            <a:r>
              <a:rPr lang="ko-KR" altLang="en-US" sz="800" dirty="0">
                <a:solidFill>
                  <a:srgbClr val="FF0000"/>
                </a:solidFill>
              </a:rPr>
              <a:t>반영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A629271E-8688-4916-BA45-E70A044AC7E5}"/>
              </a:ext>
            </a:extLst>
          </p:cNvPr>
          <p:cNvSpPr/>
          <p:nvPr/>
        </p:nvSpPr>
        <p:spPr>
          <a:xfrm>
            <a:off x="2220643" y="3757480"/>
            <a:ext cx="213119" cy="430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58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8362A7-AD71-4EC3-B54C-6361A12F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1421130"/>
            <a:ext cx="3859917" cy="2525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4F025B-3EA1-49EF-8102-D186CDC7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97" y="1421130"/>
            <a:ext cx="3881203" cy="29375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A88F66B-6803-4F93-B478-AEEBD059DC6F}"/>
              </a:ext>
            </a:extLst>
          </p:cNvPr>
          <p:cNvSpPr/>
          <p:nvPr/>
        </p:nvSpPr>
        <p:spPr>
          <a:xfrm>
            <a:off x="927100" y="1421130"/>
            <a:ext cx="3757397" cy="369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876B4E-A356-47DF-9E1C-5E4C5D22C110}"/>
              </a:ext>
            </a:extLst>
          </p:cNvPr>
          <p:cNvSpPr/>
          <p:nvPr/>
        </p:nvSpPr>
        <p:spPr>
          <a:xfrm>
            <a:off x="6858000" y="1421130"/>
            <a:ext cx="2339340" cy="369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36AD025-46D1-44D6-873C-4ECBB22A2041}"/>
              </a:ext>
            </a:extLst>
          </p:cNvPr>
          <p:cNvSpPr/>
          <p:nvPr/>
        </p:nvSpPr>
        <p:spPr>
          <a:xfrm>
            <a:off x="4152900" y="2674620"/>
            <a:ext cx="360238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25BCD7-34DF-4A59-8E46-114A57ADB060}"/>
              </a:ext>
            </a:extLst>
          </p:cNvPr>
          <p:cNvSpPr/>
          <p:nvPr/>
        </p:nvSpPr>
        <p:spPr>
          <a:xfrm>
            <a:off x="1138060" y="1448477"/>
            <a:ext cx="186421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 err="1"/>
              <a:t>재학습</a:t>
            </a:r>
            <a:r>
              <a:rPr lang="ko-KR" altLang="en-US" sz="1050" b="1" dirty="0"/>
              <a:t> 버튼 클릭 전</a:t>
            </a:r>
            <a:endParaRPr lang="en-US" altLang="ko-KR" sz="105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D0E527-5EC4-4AD7-8F4E-631E47EA73E7}"/>
              </a:ext>
            </a:extLst>
          </p:cNvPr>
          <p:cNvSpPr/>
          <p:nvPr/>
        </p:nvSpPr>
        <p:spPr>
          <a:xfrm>
            <a:off x="4630864" y="1421130"/>
            <a:ext cx="4099267" cy="2937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F94C9-AC7F-4F32-BD73-0E547B1B456E}"/>
              </a:ext>
            </a:extLst>
          </p:cNvPr>
          <p:cNvSpPr/>
          <p:nvPr/>
        </p:nvSpPr>
        <p:spPr>
          <a:xfrm>
            <a:off x="40490" y="1421130"/>
            <a:ext cx="3993699" cy="2937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09973F-DDE5-43E8-9EC9-580E0A0CE528}"/>
              </a:ext>
            </a:extLst>
          </p:cNvPr>
          <p:cNvSpPr/>
          <p:nvPr/>
        </p:nvSpPr>
        <p:spPr>
          <a:xfrm>
            <a:off x="5748387" y="1016677"/>
            <a:ext cx="186421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 err="1"/>
              <a:t>재학습</a:t>
            </a:r>
            <a:r>
              <a:rPr lang="ko-KR" altLang="en-US" sz="1050" b="1" dirty="0"/>
              <a:t> 버튼 클릭 후</a:t>
            </a:r>
            <a:endParaRPr lang="en-US" altLang="ko-KR" sz="1050" b="1" dirty="0"/>
          </a:p>
        </p:txBody>
      </p:sp>
    </p:spTree>
    <p:extLst>
      <p:ext uri="{BB962C8B-B14F-4D97-AF65-F5344CB8AC3E}">
        <p14:creationId xmlns:p14="http://schemas.microsoft.com/office/powerpoint/2010/main" val="378878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795927F-17F2-40E9-AAF8-CEB9D554C7FA}"/>
              </a:ext>
            </a:extLst>
          </p:cNvPr>
          <p:cNvSpPr/>
          <p:nvPr/>
        </p:nvSpPr>
        <p:spPr>
          <a:xfrm>
            <a:off x="-99091" y="706773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따라서, 우리는 불균형 상황에 강건한 2 </a:t>
            </a:r>
            <a:r>
              <a:rPr lang="ko-KR" altLang="en-US" sz="13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WSI 분류 프레임 워크를 제안하고자 한다.</a:t>
            </a:r>
          </a:p>
          <a:p>
            <a:r>
              <a:rPr lang="ko-KR" altLang="en-US" sz="13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1 ) </a:t>
            </a:r>
            <a:r>
              <a:rPr lang="ko-KR" altLang="en-US" sz="13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cube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One-</a:t>
            </a:r>
            <a:r>
              <a:rPr lang="ko-KR" altLang="en-US" sz="13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Classification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3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2 ) </a:t>
            </a:r>
            <a:r>
              <a:rPr lang="ko-KR" altLang="en-US" sz="13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cube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+ 3-class </a:t>
            </a:r>
            <a:r>
              <a:rPr lang="ko-KR" altLang="en-US" sz="13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classification</a:t>
            </a:r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2DE64E-83E3-4F13-9125-215A097AF9D1}"/>
              </a:ext>
            </a:extLst>
          </p:cNvPr>
          <p:cNvGrpSpPr/>
          <p:nvPr/>
        </p:nvGrpSpPr>
        <p:grpSpPr>
          <a:xfrm rot="16200000">
            <a:off x="2291684" y="2222909"/>
            <a:ext cx="1857375" cy="2066925"/>
            <a:chOff x="3544221" y="1086077"/>
            <a:chExt cx="1857375" cy="20669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ADDD56-7042-42C7-A629-D793DB8F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7084" y="1086077"/>
              <a:ext cx="1771650" cy="10572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C93597A-F8FA-4615-807C-149AC3265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4221" y="2143352"/>
              <a:ext cx="1857375" cy="1009650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82C715-96B9-4822-9FB5-ADB763653593}"/>
              </a:ext>
            </a:extLst>
          </p:cNvPr>
          <p:cNvSpPr/>
          <p:nvPr/>
        </p:nvSpPr>
        <p:spPr>
          <a:xfrm>
            <a:off x="6105964" y="5771923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endParaRPr lang="ko-KR" altLang="en-US" sz="28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7597C21-13F3-43CA-A3F6-F9C409FFE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716653" y="2923530"/>
            <a:ext cx="1371038" cy="767278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2E642387-BACA-48FB-8F85-71DBCE3C49C8}"/>
              </a:ext>
            </a:extLst>
          </p:cNvPr>
          <p:cNvGrpSpPr/>
          <p:nvPr/>
        </p:nvGrpSpPr>
        <p:grpSpPr>
          <a:xfrm>
            <a:off x="1952818" y="1995722"/>
            <a:ext cx="893777" cy="797260"/>
            <a:chOff x="1952818" y="1995722"/>
            <a:chExt cx="893777" cy="797260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E50B450-E85E-49A3-BB34-D86F4935E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402" y="2054789"/>
              <a:ext cx="738193" cy="738193"/>
            </a:xfrm>
            <a:prstGeom prst="rect">
              <a:avLst/>
            </a:prstGeom>
          </p:spPr>
        </p:pic>
        <p:sp>
          <p:nvSpPr>
            <p:cNvPr id="36" name="십자형 35">
              <a:extLst>
                <a:ext uri="{FF2B5EF4-FFF2-40B4-BE49-F238E27FC236}">
                  <a16:creationId xmlns:a16="http://schemas.microsoft.com/office/drawing/2014/main" id="{87E659C2-B64D-42DB-8F28-CFF2A5A94CDE}"/>
                </a:ext>
              </a:extLst>
            </p:cNvPr>
            <p:cNvSpPr/>
            <p:nvPr/>
          </p:nvSpPr>
          <p:spPr>
            <a:xfrm rot="2700000">
              <a:off x="1952818" y="1995722"/>
              <a:ext cx="487232" cy="487232"/>
            </a:xfrm>
            <a:prstGeom prst="plus">
              <a:avLst>
                <a:gd name="adj" fmla="val 4543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077D8044-0CB4-45A7-AF78-D03526C7B0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02" y="2020768"/>
            <a:ext cx="738193" cy="738193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AB81331-302E-48DB-8995-85A90648FED0}"/>
              </a:ext>
            </a:extLst>
          </p:cNvPr>
          <p:cNvSpPr/>
          <p:nvPr/>
        </p:nvSpPr>
        <p:spPr>
          <a:xfrm>
            <a:off x="1578588" y="3190240"/>
            <a:ext cx="3385335" cy="111760"/>
          </a:xfrm>
          <a:prstGeom prst="rightArrow">
            <a:avLst>
              <a:gd name="adj1" fmla="val 50000"/>
              <a:gd name="adj2" fmla="val 3636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85C202-FF4D-46C8-BFE8-4B0D99C079C0}"/>
              </a:ext>
            </a:extLst>
          </p:cNvPr>
          <p:cNvSpPr/>
          <p:nvPr/>
        </p:nvSpPr>
        <p:spPr>
          <a:xfrm>
            <a:off x="2554424" y="419112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Base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77F8E2-C17F-443A-BAC6-4600EC905242}"/>
              </a:ext>
            </a:extLst>
          </p:cNvPr>
          <p:cNvSpPr/>
          <p:nvPr/>
        </p:nvSpPr>
        <p:spPr>
          <a:xfrm>
            <a:off x="4649130" y="420382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Head Model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DDDA4E-77E9-431B-BA5A-BBA065FCCE4E}"/>
              </a:ext>
            </a:extLst>
          </p:cNvPr>
          <p:cNvGrpSpPr/>
          <p:nvPr/>
        </p:nvGrpSpPr>
        <p:grpSpPr>
          <a:xfrm>
            <a:off x="842834" y="2815842"/>
            <a:ext cx="1041489" cy="803431"/>
            <a:chOff x="2551798" y="3054407"/>
            <a:chExt cx="776830" cy="599266"/>
          </a:xfrm>
        </p:grpSpPr>
        <p:sp>
          <p:nvSpPr>
            <p:cNvPr id="58" name="Google Shape;165;p7">
              <a:extLst>
                <a:ext uri="{FF2B5EF4-FFF2-40B4-BE49-F238E27FC236}">
                  <a16:creationId xmlns:a16="http://schemas.microsoft.com/office/drawing/2014/main" id="{D2E8270C-61A7-44CC-87B4-0E9C3A64F96D}"/>
                </a:ext>
              </a:extLst>
            </p:cNvPr>
            <p:cNvSpPr/>
            <p:nvPr/>
          </p:nvSpPr>
          <p:spPr>
            <a:xfrm>
              <a:off x="2569065" y="3054407"/>
              <a:ext cx="550606" cy="599266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6F9FC"/>
                </a:gs>
                <a:gs pos="100000">
                  <a:srgbClr val="7F7F7F"/>
                </a:gs>
              </a:gsLst>
              <a:lin ang="5400000" scaled="0"/>
            </a:gra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67;p7">
              <a:extLst>
                <a:ext uri="{FF2B5EF4-FFF2-40B4-BE49-F238E27FC236}">
                  <a16:creationId xmlns:a16="http://schemas.microsoft.com/office/drawing/2014/main" id="{9BF40614-EF4E-4B48-9301-8EE99FB361A9}"/>
                </a:ext>
              </a:extLst>
            </p:cNvPr>
            <p:cNvSpPr txBox="1"/>
            <p:nvPr/>
          </p:nvSpPr>
          <p:spPr>
            <a:xfrm>
              <a:off x="2551798" y="3184679"/>
              <a:ext cx="776830" cy="436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New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8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#14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8;p7">
            <a:extLst>
              <a:ext uri="{FF2B5EF4-FFF2-40B4-BE49-F238E27FC236}">
                <a16:creationId xmlns:a16="http://schemas.microsoft.com/office/drawing/2014/main" id="{3BD74B4F-99BB-4B56-8ECA-A6FA7E2EC3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475" y="-444311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" name="Google Shape;170;p7">
            <a:extLst>
              <a:ext uri="{FF2B5EF4-FFF2-40B4-BE49-F238E27FC236}">
                <a16:creationId xmlns:a16="http://schemas.microsoft.com/office/drawing/2014/main" id="{92A0365C-32D8-4373-9C65-1FA506BD139B}"/>
              </a:ext>
            </a:extLst>
          </p:cNvPr>
          <p:cNvCxnSpPr>
            <a:cxnSpLocks/>
          </p:cNvCxnSpPr>
          <p:nvPr/>
        </p:nvCxnSpPr>
        <p:spPr>
          <a:xfrm flipH="1">
            <a:off x="1611474" y="4705929"/>
            <a:ext cx="255819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7" name="Google Shape;171;p7">
            <a:extLst>
              <a:ext uri="{FF2B5EF4-FFF2-40B4-BE49-F238E27FC236}">
                <a16:creationId xmlns:a16="http://schemas.microsoft.com/office/drawing/2014/main" id="{CA5607CA-0033-46C6-BDC2-FD1798CAA344}"/>
              </a:ext>
            </a:extLst>
          </p:cNvPr>
          <p:cNvCxnSpPr>
            <a:cxnSpLocks/>
          </p:cNvCxnSpPr>
          <p:nvPr/>
        </p:nvCxnSpPr>
        <p:spPr>
          <a:xfrm>
            <a:off x="1671531" y="4341238"/>
            <a:ext cx="24981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8" name="Google Shape;172;p7">
            <a:extLst>
              <a:ext uri="{FF2B5EF4-FFF2-40B4-BE49-F238E27FC236}">
                <a16:creationId xmlns:a16="http://schemas.microsoft.com/office/drawing/2014/main" id="{D46CB643-3A45-4F90-B75F-295FDDA344E1}"/>
              </a:ext>
            </a:extLst>
          </p:cNvPr>
          <p:cNvSpPr/>
          <p:nvPr/>
        </p:nvSpPr>
        <p:spPr>
          <a:xfrm>
            <a:off x="2252111" y="4167253"/>
            <a:ext cx="1146515" cy="26836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50F4774-84C1-4DFE-929A-D8D0D225FF23}"/>
              </a:ext>
            </a:extLst>
          </p:cNvPr>
          <p:cNvSpPr/>
          <p:nvPr/>
        </p:nvSpPr>
        <p:spPr>
          <a:xfrm>
            <a:off x="3260048" y="422586"/>
            <a:ext cx="459250" cy="373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1AE712-7618-4410-9F8B-46F28449EBF5}"/>
              </a:ext>
            </a:extLst>
          </p:cNvPr>
          <p:cNvGrpSpPr/>
          <p:nvPr/>
        </p:nvGrpSpPr>
        <p:grpSpPr>
          <a:xfrm>
            <a:off x="569984" y="4062734"/>
            <a:ext cx="1041489" cy="803431"/>
            <a:chOff x="2551798" y="3054407"/>
            <a:chExt cx="776830" cy="599266"/>
          </a:xfrm>
        </p:grpSpPr>
        <p:sp>
          <p:nvSpPr>
            <p:cNvPr id="13" name="Google Shape;165;p7">
              <a:extLst>
                <a:ext uri="{FF2B5EF4-FFF2-40B4-BE49-F238E27FC236}">
                  <a16:creationId xmlns:a16="http://schemas.microsoft.com/office/drawing/2014/main" id="{8B30D3B0-2329-471F-8D67-D70FCF65842B}"/>
                </a:ext>
              </a:extLst>
            </p:cNvPr>
            <p:cNvSpPr/>
            <p:nvPr/>
          </p:nvSpPr>
          <p:spPr>
            <a:xfrm>
              <a:off x="2569065" y="3054407"/>
              <a:ext cx="550606" cy="599266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6F9FC"/>
                </a:gs>
                <a:gs pos="100000">
                  <a:srgbClr val="7F7F7F"/>
                </a:gs>
              </a:gsLst>
              <a:lin ang="5400000" scaled="0"/>
            </a:gra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7;p7">
              <a:extLst>
                <a:ext uri="{FF2B5EF4-FFF2-40B4-BE49-F238E27FC236}">
                  <a16:creationId xmlns:a16="http://schemas.microsoft.com/office/drawing/2014/main" id="{3A1C6551-EAFE-4773-8F9D-DC0354F7FE06}"/>
                </a:ext>
              </a:extLst>
            </p:cNvPr>
            <p:cNvSpPr txBox="1"/>
            <p:nvPr/>
          </p:nvSpPr>
          <p:spPr>
            <a:xfrm>
              <a:off x="2551798" y="3184679"/>
              <a:ext cx="776830" cy="436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# 14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Server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6CEC6A-ED65-4079-B64C-B217F45D872C}"/>
              </a:ext>
            </a:extLst>
          </p:cNvPr>
          <p:cNvCxnSpPr>
            <a:cxnSpLocks/>
          </p:cNvCxnSpPr>
          <p:nvPr/>
        </p:nvCxnSpPr>
        <p:spPr>
          <a:xfrm>
            <a:off x="5949516" y="4029956"/>
            <a:ext cx="72148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0DB886-3A8A-4CE2-8E37-A3C411F8D861}"/>
              </a:ext>
            </a:extLst>
          </p:cNvPr>
          <p:cNvSpPr txBox="1"/>
          <p:nvPr/>
        </p:nvSpPr>
        <p:spPr>
          <a:xfrm>
            <a:off x="4441450" y="2781390"/>
            <a:ext cx="163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추천 </a:t>
            </a:r>
            <a:r>
              <a:rPr lang="en-US" altLang="ko-KR" sz="1400" dirty="0"/>
              <a:t>WSI &amp; Patch</a:t>
            </a:r>
            <a:endParaRPr lang="ko-KR" altLang="en-US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17DC881-C2D1-4C63-BB35-EEB04C9FA947}"/>
              </a:ext>
            </a:extLst>
          </p:cNvPr>
          <p:cNvSpPr/>
          <p:nvPr/>
        </p:nvSpPr>
        <p:spPr>
          <a:xfrm>
            <a:off x="4414501" y="3069214"/>
            <a:ext cx="1511483" cy="1921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8720810-C09B-4205-9850-ED977C1A0E59}"/>
              </a:ext>
            </a:extLst>
          </p:cNvPr>
          <p:cNvSpPr/>
          <p:nvPr/>
        </p:nvSpPr>
        <p:spPr>
          <a:xfrm>
            <a:off x="6663100" y="3038977"/>
            <a:ext cx="1511482" cy="1921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A6B385E-FF96-48EB-A268-C3451E8FFD29}"/>
              </a:ext>
            </a:extLst>
          </p:cNvPr>
          <p:cNvSpPr/>
          <p:nvPr/>
        </p:nvSpPr>
        <p:spPr>
          <a:xfrm>
            <a:off x="4360199" y="2764159"/>
            <a:ext cx="3869923" cy="2299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5E85530-84CC-471C-BCDF-F4EF90B7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0" y="630127"/>
            <a:ext cx="457200" cy="732486"/>
          </a:xfrm>
          <a:prstGeom prst="rect">
            <a:avLst/>
          </a:prstGeom>
        </p:spPr>
      </p:pic>
      <p:sp>
        <p:nvSpPr>
          <p:cNvPr id="47" name="Google Shape;172;p7">
            <a:extLst>
              <a:ext uri="{FF2B5EF4-FFF2-40B4-BE49-F238E27FC236}">
                <a16:creationId xmlns:a16="http://schemas.microsoft.com/office/drawing/2014/main" id="{D4264CD8-52E1-450E-A87B-AF644EDF7FEE}"/>
              </a:ext>
            </a:extLst>
          </p:cNvPr>
          <p:cNvSpPr/>
          <p:nvPr/>
        </p:nvSpPr>
        <p:spPr>
          <a:xfrm>
            <a:off x="4360199" y="2521310"/>
            <a:ext cx="3869923" cy="230391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GUI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69;p7">
            <a:extLst>
              <a:ext uri="{FF2B5EF4-FFF2-40B4-BE49-F238E27FC236}">
                <a16:creationId xmlns:a16="http://schemas.microsoft.com/office/drawing/2014/main" id="{AE03B985-479D-40C9-920C-0F60DC5B81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6966" t="53585" r="31283" b="15996"/>
          <a:stretch/>
        </p:blipFill>
        <p:spPr>
          <a:xfrm>
            <a:off x="6016112" y="3760978"/>
            <a:ext cx="544720" cy="5694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F437F1C-FB71-45E2-BD61-AFC1161E3367}"/>
              </a:ext>
            </a:extLst>
          </p:cNvPr>
          <p:cNvSpPr txBox="1"/>
          <p:nvPr/>
        </p:nvSpPr>
        <p:spPr>
          <a:xfrm>
            <a:off x="5986042" y="4308299"/>
            <a:ext cx="634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전문의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D6F2FBF-FA14-4C69-83F9-B2EA7FEDBDD8}"/>
              </a:ext>
            </a:extLst>
          </p:cNvPr>
          <p:cNvGrpSpPr/>
          <p:nvPr/>
        </p:nvGrpSpPr>
        <p:grpSpPr>
          <a:xfrm>
            <a:off x="1430257" y="2488476"/>
            <a:ext cx="3799749" cy="1339314"/>
            <a:chOff x="1502687" y="2500668"/>
            <a:chExt cx="3799749" cy="13393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52481B-4CC1-4790-A515-FB7C24509CFF}"/>
                </a:ext>
              </a:extLst>
            </p:cNvPr>
            <p:cNvSpPr txBox="1"/>
            <p:nvPr/>
          </p:nvSpPr>
          <p:spPr>
            <a:xfrm>
              <a:off x="2839219" y="2500668"/>
              <a:ext cx="24632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Low confidence patches</a:t>
              </a:r>
              <a:endParaRPr lang="ko-KR" altLang="en-US" sz="1100" dirty="0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F001361-C0F6-4388-BF42-391201F3592F}"/>
                </a:ext>
              </a:extLst>
            </p:cNvPr>
            <p:cNvGrpSpPr/>
            <p:nvPr/>
          </p:nvGrpSpPr>
          <p:grpSpPr>
            <a:xfrm>
              <a:off x="1502687" y="2507396"/>
              <a:ext cx="2840735" cy="1332586"/>
              <a:chOff x="1455318" y="2507396"/>
              <a:chExt cx="2840735" cy="1332586"/>
            </a:xfrm>
          </p:grpSpPr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5473C706-46C5-41AB-BA7B-DD2423D52A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99524" y="3171191"/>
                <a:ext cx="379086" cy="283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9F4739E-E014-428C-9E3D-1789741D8858}"/>
                  </a:ext>
                </a:extLst>
              </p:cNvPr>
              <p:cNvSpPr/>
              <p:nvPr/>
            </p:nvSpPr>
            <p:spPr>
              <a:xfrm>
                <a:off x="1455318" y="2527120"/>
                <a:ext cx="2840735" cy="12931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AEF855-D173-4175-9AD2-D25C207B0F66}"/>
                  </a:ext>
                </a:extLst>
              </p:cNvPr>
              <p:cNvSpPr txBox="1"/>
              <p:nvPr/>
            </p:nvSpPr>
            <p:spPr>
              <a:xfrm>
                <a:off x="1495771" y="2507396"/>
                <a:ext cx="13837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Low confidence slide</a:t>
                </a:r>
                <a:endParaRPr lang="ko-KR" altLang="en-US" sz="1100" dirty="0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1F3E9D87-5CE7-4685-A9DD-302FE1EA83DB}"/>
                  </a:ext>
                </a:extLst>
              </p:cNvPr>
              <p:cNvGrpSpPr/>
              <p:nvPr/>
            </p:nvGrpSpPr>
            <p:grpSpPr>
              <a:xfrm>
                <a:off x="1602101" y="2765392"/>
                <a:ext cx="1163966" cy="1047291"/>
                <a:chOff x="5682055" y="804602"/>
                <a:chExt cx="1302390" cy="1171839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D5F48138-4A11-496F-A57C-6C6E8DDAC7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82055" y="804603"/>
                  <a:ext cx="423612" cy="945315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42E55C97-230C-4E3D-9A1E-DA5C41B0A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121725" y="804602"/>
                  <a:ext cx="423612" cy="945315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239BA862-9A24-4E90-959D-A77B9B7743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6560832" y="804602"/>
                  <a:ext cx="423612" cy="945315"/>
                </a:xfrm>
                <a:prstGeom prst="rect">
                  <a:avLst/>
                </a:prstGeom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4DD9C19-EBFF-4850-A552-B8E564DB7040}"/>
                    </a:ext>
                  </a:extLst>
                </p:cNvPr>
                <p:cNvSpPr txBox="1"/>
                <p:nvPr/>
              </p:nvSpPr>
              <p:spPr>
                <a:xfrm>
                  <a:off x="5682055" y="1632062"/>
                  <a:ext cx="423612" cy="3443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9DEC90D-432E-4232-94C3-5DD8E1B6C796}"/>
                    </a:ext>
                  </a:extLst>
                </p:cNvPr>
                <p:cNvSpPr txBox="1"/>
                <p:nvPr/>
              </p:nvSpPr>
              <p:spPr>
                <a:xfrm>
                  <a:off x="6121725" y="1632062"/>
                  <a:ext cx="423612" cy="3443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D</a:t>
                  </a:r>
                  <a:endParaRPr lang="ko-KR" altLang="en-US" sz="1400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C4DBBFF-D376-41F4-895F-8114F74C44F6}"/>
                    </a:ext>
                  </a:extLst>
                </p:cNvPr>
                <p:cNvSpPr txBox="1"/>
                <p:nvPr/>
              </p:nvSpPr>
              <p:spPr>
                <a:xfrm>
                  <a:off x="6560833" y="1632062"/>
                  <a:ext cx="423612" cy="3443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3F90FB0-1C2E-4DC9-9729-4FB013CC56F7}"/>
                  </a:ext>
                </a:extLst>
              </p:cNvPr>
              <p:cNvGrpSpPr/>
              <p:nvPr/>
            </p:nvGrpSpPr>
            <p:grpSpPr>
              <a:xfrm>
                <a:off x="3303466" y="2762278"/>
                <a:ext cx="742527" cy="854476"/>
                <a:chOff x="3091733" y="1395576"/>
                <a:chExt cx="795759" cy="915734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83ECD4B3-6F4D-488F-8698-DAB24DC23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13500" y="1426189"/>
                  <a:ext cx="331157" cy="839182"/>
                </a:xfrm>
                <a:prstGeom prst="rect">
                  <a:avLst/>
                </a:prstGeom>
              </p:spPr>
            </p:pic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5F7AF11F-0250-440F-9EB4-6823CAE179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26043" y="1426189"/>
                  <a:ext cx="331157" cy="839182"/>
                </a:xfrm>
                <a:prstGeom prst="rect">
                  <a:avLst/>
                </a:prstGeom>
              </p:spPr>
            </p:pic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7C5E3767-7276-4172-8814-B57793D63B2B}"/>
                    </a:ext>
                  </a:extLst>
                </p:cNvPr>
                <p:cNvSpPr/>
                <p:nvPr/>
              </p:nvSpPr>
              <p:spPr>
                <a:xfrm>
                  <a:off x="3517808" y="1395576"/>
                  <a:ext cx="369684" cy="915734"/>
                </a:xfrm>
                <a:prstGeom prst="roundRect">
                  <a:avLst>
                    <a:gd name="adj" fmla="val 4536"/>
                  </a:avLst>
                </a:prstGeom>
                <a:solidFill>
                  <a:srgbClr val="FFAB7C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47BEF301-E251-4F79-97E4-5A61F942F3B4}"/>
                    </a:ext>
                  </a:extLst>
                </p:cNvPr>
                <p:cNvSpPr/>
                <p:nvPr/>
              </p:nvSpPr>
              <p:spPr>
                <a:xfrm>
                  <a:off x="3091733" y="1395576"/>
                  <a:ext cx="369684" cy="915734"/>
                </a:xfrm>
                <a:prstGeom prst="roundRect">
                  <a:avLst>
                    <a:gd name="adj" fmla="val 4536"/>
                  </a:avLst>
                </a:prstGeom>
                <a:solidFill>
                  <a:srgbClr val="99B7FF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2A0034-CB36-449C-BD25-5DC088E3F247}"/>
                  </a:ext>
                </a:extLst>
              </p:cNvPr>
              <p:cNvSpPr txBox="1"/>
              <p:nvPr/>
            </p:nvSpPr>
            <p:spPr>
              <a:xfrm>
                <a:off x="3305751" y="3532205"/>
                <a:ext cx="3785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D</a:t>
                </a:r>
                <a:endParaRPr lang="ko-KR" altLang="en-US" sz="14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01EA66-D12E-41B9-B9D1-703AD4FF0706}"/>
                  </a:ext>
                </a:extLst>
              </p:cNvPr>
              <p:cNvSpPr txBox="1"/>
              <p:nvPr/>
            </p:nvSpPr>
            <p:spPr>
              <a:xfrm>
                <a:off x="3684340" y="3532205"/>
                <a:ext cx="3785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M</a:t>
                </a:r>
                <a:endParaRPr lang="ko-KR" altLang="en-US" sz="1400" dirty="0"/>
              </a:p>
            </p:txBody>
          </p:sp>
        </p:grpSp>
      </p:grpSp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889668DD-5F78-4071-A6F9-82434A69FCCF}"/>
              </a:ext>
            </a:extLst>
          </p:cNvPr>
          <p:cNvSpPr/>
          <p:nvPr/>
        </p:nvSpPr>
        <p:spPr>
          <a:xfrm>
            <a:off x="1419225" y="3819525"/>
            <a:ext cx="2847975" cy="361950"/>
          </a:xfrm>
          <a:custGeom>
            <a:avLst/>
            <a:gdLst>
              <a:gd name="connsiteX0" fmla="*/ 0 w 2847975"/>
              <a:gd name="connsiteY0" fmla="*/ 0 h 361950"/>
              <a:gd name="connsiteX1" fmla="*/ 2847975 w 2847975"/>
              <a:gd name="connsiteY1" fmla="*/ 0 h 361950"/>
              <a:gd name="connsiteX2" fmla="*/ 1981200 w 2847975"/>
              <a:gd name="connsiteY2" fmla="*/ 361950 h 361950"/>
              <a:gd name="connsiteX3" fmla="*/ 819150 w 2847975"/>
              <a:gd name="connsiteY3" fmla="*/ 361950 h 361950"/>
              <a:gd name="connsiteX4" fmla="*/ 0 w 2847975"/>
              <a:gd name="connsiteY4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7975" h="361950">
                <a:moveTo>
                  <a:pt x="0" y="0"/>
                </a:moveTo>
                <a:lnTo>
                  <a:pt x="2847975" y="0"/>
                </a:lnTo>
                <a:lnTo>
                  <a:pt x="1981200" y="361950"/>
                </a:lnTo>
                <a:lnTo>
                  <a:pt x="819150" y="361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350ED85-105A-487E-ADA6-7E68DD40D425}"/>
              </a:ext>
            </a:extLst>
          </p:cNvPr>
          <p:cNvSpPr txBox="1"/>
          <p:nvPr/>
        </p:nvSpPr>
        <p:spPr>
          <a:xfrm>
            <a:off x="2369824" y="4725888"/>
            <a:ext cx="104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Update DB</a:t>
            </a:r>
            <a:endParaRPr lang="ko-KR" altLang="en-US" sz="14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27B9FA89-4192-4071-8B02-3F6B41637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578" y="3093134"/>
            <a:ext cx="1338906" cy="189467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1E24721C-5AB6-4811-9562-D54A82DD2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6051" y="3452269"/>
            <a:ext cx="1273055" cy="125398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49B9EC5-8DAB-4D3F-ADEE-AB1311C7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0" y="3062919"/>
            <a:ext cx="457200" cy="73248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8AF6314-86AE-4A60-89AE-EABADB7C8D6A}"/>
              </a:ext>
            </a:extLst>
          </p:cNvPr>
          <p:cNvSpPr txBox="1"/>
          <p:nvPr/>
        </p:nvSpPr>
        <p:spPr>
          <a:xfrm>
            <a:off x="6628506" y="2781390"/>
            <a:ext cx="163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WSI &amp; Patch </a:t>
            </a:r>
            <a:r>
              <a:rPr lang="ko-KR" altLang="en-US" sz="1400" dirty="0" err="1"/>
              <a:t>재진단</a:t>
            </a:r>
            <a:endParaRPr lang="ko-KR" altLang="en-US" sz="14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9855220-02CA-401E-AFB1-51E389711DA0}"/>
              </a:ext>
            </a:extLst>
          </p:cNvPr>
          <p:cNvSpPr/>
          <p:nvPr/>
        </p:nvSpPr>
        <p:spPr>
          <a:xfrm>
            <a:off x="519122" y="2339339"/>
            <a:ext cx="7832398" cy="2890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809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5400</TotalTime>
  <Words>953</Words>
  <Application>Microsoft Office PowerPoint</Application>
  <PresentationFormat>화면 슬라이드 쇼(4:3)</PresentationFormat>
  <Paragraphs>264</Paragraphs>
  <Slides>14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NotoSansKR</vt:lpstr>
      <vt:lpstr>나눔바른고딕</vt:lpstr>
      <vt:lpstr>Arial</vt:lpstr>
      <vt:lpstr>Calibri</vt:lpstr>
      <vt:lpstr>Calibri Light</vt:lpstr>
      <vt:lpstr>Times New Roman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user</cp:lastModifiedBy>
  <cp:revision>99</cp:revision>
  <dcterms:created xsi:type="dcterms:W3CDTF">2022-04-27T02:16:25Z</dcterms:created>
  <dcterms:modified xsi:type="dcterms:W3CDTF">2023-02-23T12:43:31Z</dcterms:modified>
</cp:coreProperties>
</file>